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60BE76A2-4C3C-5447-8B10-0143CAA1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001D14E0-0BA3-C348-8C35-0EBCBA26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59B14A03-6C48-5D41-9A06-B8476A57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26E64F9B-BB4B-3F49-A457-2E23688A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1EA7626-FBFA-A14A-9621-B912DC85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E9011EAE-26B3-FE45-94DA-F7B492B0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5304" name="Rectangle 7">
            <a:extLst>
              <a:ext uri="{FF2B5EF4-FFF2-40B4-BE49-F238E27FC236}">
                <a16:creationId xmlns:a16="http://schemas.microsoft.com/office/drawing/2014/main" id="{C89849D3-1F97-1D47-B9D8-DB5B00E607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84A1581A-B367-1B45-917A-EA1FDFCDA02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R" noProof="0"/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1AD3C3F3-EBD5-1E43-9CB4-16E010C7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CA959BBC-29E6-A045-869E-78BD728803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0CEB255E-DAAD-A74C-9059-6743EB6F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CBE9B142-A30C-7046-A7AD-E8D0E2CC2A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38FE762-57F9-BB46-A393-66B9406E833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7C61DE1D-ADE0-024B-A11E-FF820EBA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68A0C1-B774-984A-B13F-C79965A211A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C2770CFF-8C03-1649-B311-117638C38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96DB4E8E-4A06-0F41-963C-884F75AB9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>
            <a:extLst>
              <a:ext uri="{FF2B5EF4-FFF2-40B4-BE49-F238E27FC236}">
                <a16:creationId xmlns:a16="http://schemas.microsoft.com/office/drawing/2014/main" id="{6F4397A6-62E9-2D4C-BB52-7084DE2E88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7BF74FB-6137-504D-8F24-3B3904E3285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8B0D1FC8-A2A8-5748-B08C-9DA63D76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2F6861-DCD9-344E-BC33-7CE122C92D4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883A5837-EE22-844B-ACEE-5DFCCBC5F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A9D2DBD7-1ADC-A74D-94C4-3B8C9F3D4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>
            <a:extLst>
              <a:ext uri="{FF2B5EF4-FFF2-40B4-BE49-F238E27FC236}">
                <a16:creationId xmlns:a16="http://schemas.microsoft.com/office/drawing/2014/main" id="{71CBEE2D-4993-4448-8C13-46A56EF23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A14F2FE-FB47-6E43-9F2B-C670786FE7A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930576B9-E3ED-CE4C-80FA-BD2A52E4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75EFAC-F5E1-E344-9E17-4A202325C3C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84C0523C-AE55-ED46-A85E-1BD054465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27DA84-9137-AC46-9C60-740D4DC3B64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D90BA3AC-866F-D448-AA00-B0747FB6D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6" name="Rectangle 4">
            <a:extLst>
              <a:ext uri="{FF2B5EF4-FFF2-40B4-BE49-F238E27FC236}">
                <a16:creationId xmlns:a16="http://schemas.microsoft.com/office/drawing/2014/main" id="{C21A847C-851B-FA47-862D-7BB007BDA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>
            <a:extLst>
              <a:ext uri="{FF2B5EF4-FFF2-40B4-BE49-F238E27FC236}">
                <a16:creationId xmlns:a16="http://schemas.microsoft.com/office/drawing/2014/main" id="{EEF8C40E-3718-474D-91A3-3DFB62C8B8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2567303-5FC0-404D-A736-12F1A28C823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D45E1227-81C9-C14A-8247-CDDAE133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70FECA-B028-5146-97AB-74E382842D8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626E4242-8787-B248-B8C7-5C2E0ADA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09A21E-87C4-B147-AB8E-27215907E5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C0573282-D7E2-4844-8C7E-380BF54F1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90" name="Rectangle 4">
            <a:extLst>
              <a:ext uri="{FF2B5EF4-FFF2-40B4-BE49-F238E27FC236}">
                <a16:creationId xmlns:a16="http://schemas.microsoft.com/office/drawing/2014/main" id="{53C9A7FA-AA2A-3141-B4CA-DCB5B576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>
            <a:extLst>
              <a:ext uri="{FF2B5EF4-FFF2-40B4-BE49-F238E27FC236}">
                <a16:creationId xmlns:a16="http://schemas.microsoft.com/office/drawing/2014/main" id="{1BAE3EF8-1E4F-934D-AF23-3EDA55D623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58A6F61-B4D1-2C4E-AA35-B8B0F280C2A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A0F3BAA9-D0C7-564D-891D-12D8ACBB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360973-A26E-5045-BE62-F25D75193AF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89F66A80-4561-E249-94B3-94E53F45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D17060-5D5E-AD46-A2CF-07F41E3A6E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7422E0C7-6858-FD40-BB0D-6AB8C0CC8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4" name="Rectangle 4">
            <a:extLst>
              <a:ext uri="{FF2B5EF4-FFF2-40B4-BE49-F238E27FC236}">
                <a16:creationId xmlns:a16="http://schemas.microsoft.com/office/drawing/2014/main" id="{F00F2B05-0ECF-294C-AFFC-E021AFCC3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>
            <a:extLst>
              <a:ext uri="{FF2B5EF4-FFF2-40B4-BE49-F238E27FC236}">
                <a16:creationId xmlns:a16="http://schemas.microsoft.com/office/drawing/2014/main" id="{C1735009-9FEE-4A46-9299-C2D233BA3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4175ACA-5822-EF4C-BEDE-8719DF68204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8A4A260C-8EB7-E542-A0F9-D7188741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17F37A-21C4-394F-BA17-0775A12DA56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5EBF5F9D-81BA-4543-AA08-614D5372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50A991-0793-FC4F-AE8A-896C8C77CF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D04E4927-71E8-114A-BE21-C8A12CD69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8" name="Rectangle 4">
            <a:extLst>
              <a:ext uri="{FF2B5EF4-FFF2-40B4-BE49-F238E27FC236}">
                <a16:creationId xmlns:a16="http://schemas.microsoft.com/office/drawing/2014/main" id="{3E6A2E78-AF61-F346-A208-5C30A1482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>
            <a:extLst>
              <a:ext uri="{FF2B5EF4-FFF2-40B4-BE49-F238E27FC236}">
                <a16:creationId xmlns:a16="http://schemas.microsoft.com/office/drawing/2014/main" id="{20F73EF4-751C-4C45-97A8-892F44003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D08ABAC-F063-C440-A6B5-18CE365752F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D0DFCE95-C7A3-AE41-BBBB-F5D11B23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18DB20-BD27-B44F-9274-B10588F4348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204465D9-37EC-CF4A-AE0C-84E91FDC4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F356C19E-0EE9-C547-B995-39CD51A7F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>
            <a:extLst>
              <a:ext uri="{FF2B5EF4-FFF2-40B4-BE49-F238E27FC236}">
                <a16:creationId xmlns:a16="http://schemas.microsoft.com/office/drawing/2014/main" id="{A08C2CE4-1188-CC40-8933-E81E1640A8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23FE139-19CB-4041-AB26-8BF39D47A00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1A871524-C52A-2547-B1FA-789BF20D8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E99EEE-3807-A14C-8463-B8691DF708D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B51A9874-843A-B248-8F18-AE0DF173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4AE8B4-8A42-0049-B325-9350422ABCE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1CEEDE58-5748-2A4C-9758-36AD6676A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6" name="Rectangle 4">
            <a:extLst>
              <a:ext uri="{FF2B5EF4-FFF2-40B4-BE49-F238E27FC236}">
                <a16:creationId xmlns:a16="http://schemas.microsoft.com/office/drawing/2014/main" id="{D954AE68-F476-8947-98DD-F3BE033F1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>
            <a:extLst>
              <a:ext uri="{FF2B5EF4-FFF2-40B4-BE49-F238E27FC236}">
                <a16:creationId xmlns:a16="http://schemas.microsoft.com/office/drawing/2014/main" id="{4C6D7648-2FA1-0745-875F-9D25D40FDA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A4870B9-4D50-E645-B436-64F6E72D43F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EFB9D5E1-20D3-FC43-BE7D-D317F08D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F98638-5195-2149-9021-154AC54297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FC5301E5-1D6B-A34E-97FC-764D06D4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9654CF-F84C-A14A-B6C8-1B53796A76E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E26B6502-2AB0-2B4A-8B76-278CF7610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4A206755-5689-E94E-85C0-9839D6B0F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A25A0509-959B-954A-A8ED-5D19B1F20D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D8FED3-A699-A74E-B49A-D89A99B04D1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29308891-A40A-224C-B9CD-2C077A73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668BC0D-00C2-B945-902F-E9F1EDE3322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Text Box 2">
            <a:extLst>
              <a:ext uri="{FF2B5EF4-FFF2-40B4-BE49-F238E27FC236}">
                <a16:creationId xmlns:a16="http://schemas.microsoft.com/office/drawing/2014/main" id="{BA528878-4D68-9040-819C-FE01E55E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E9177B9-3403-8C48-81E9-9FAFC122BC1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D0EB5154-8FCF-1A47-A47E-896A608AE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4" name="Rectangle 4">
            <a:extLst>
              <a:ext uri="{FF2B5EF4-FFF2-40B4-BE49-F238E27FC236}">
                <a16:creationId xmlns:a16="http://schemas.microsoft.com/office/drawing/2014/main" id="{B29FEFE0-2165-CF46-886B-63609069E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>
            <a:extLst>
              <a:ext uri="{FF2B5EF4-FFF2-40B4-BE49-F238E27FC236}">
                <a16:creationId xmlns:a16="http://schemas.microsoft.com/office/drawing/2014/main" id="{5501811F-1A06-9949-A045-BFBBE2668D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49B6928-EF04-7444-8724-9B8DE914CE5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882EF461-4A5C-474B-9011-50D45278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5D541C-45E3-2741-BA33-2A4319D9386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4641264-2490-264D-8843-DEE469D95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243C3537-7714-0145-B5DC-237682D1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>
            <a:extLst>
              <a:ext uri="{FF2B5EF4-FFF2-40B4-BE49-F238E27FC236}">
                <a16:creationId xmlns:a16="http://schemas.microsoft.com/office/drawing/2014/main" id="{82D632F7-1139-8D4E-B4F3-8FE99C087B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799CB97-618E-ED47-9036-592DBF11E0A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513EC651-F44A-5540-BDE1-2DE674C5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E99838-E01F-9745-8DEB-9979F61840D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E6F38A0-6A1C-D944-97B1-1C501C2B8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01C645B-3E1E-9F40-BD5F-75CE46ED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>
            <a:extLst>
              <a:ext uri="{FF2B5EF4-FFF2-40B4-BE49-F238E27FC236}">
                <a16:creationId xmlns:a16="http://schemas.microsoft.com/office/drawing/2014/main" id="{C5E3F855-BD6D-F544-BF6A-BB7A4F8864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0E5D04-4682-2948-B2B4-ED260EF3539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9F725BCA-1F50-A440-8AFF-99A5B9E4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8132F5-46D6-4E40-AA3E-4DBD2EE2DF2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9491FDB6-B374-7D4B-A244-1F20DF03C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5C816F9A-5A19-EA47-BF4C-6089A5C85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>
            <a:extLst>
              <a:ext uri="{FF2B5EF4-FFF2-40B4-BE49-F238E27FC236}">
                <a16:creationId xmlns:a16="http://schemas.microsoft.com/office/drawing/2014/main" id="{DBAB4A4C-890B-734F-827D-9FCA865DAD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83D04A2-D457-8E42-9A69-7DD4EBD5247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E0809027-40C9-3347-8CC2-28E0F400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518403-612B-6B4A-9522-95E2633F51F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7B01E599-EEEE-4F44-9011-8866671EA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881C01B3-9979-BF4B-B8DD-1571D7174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>
            <a:extLst>
              <a:ext uri="{FF2B5EF4-FFF2-40B4-BE49-F238E27FC236}">
                <a16:creationId xmlns:a16="http://schemas.microsoft.com/office/drawing/2014/main" id="{0CDBDAEA-E509-4E47-B0FA-408B65DAAE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C159625-8ABD-7446-8EED-53C2F501948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BF87FC8-2240-6447-BEE9-1F100460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316BB7-93A6-D145-B384-37174ABFD73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70A33BB0-F760-7E4E-A3CE-5C669BE6F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A4BE07EB-5131-B642-8011-FAAF0DAFA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>
            <a:extLst>
              <a:ext uri="{FF2B5EF4-FFF2-40B4-BE49-F238E27FC236}">
                <a16:creationId xmlns:a16="http://schemas.microsoft.com/office/drawing/2014/main" id="{9615A50E-7602-8546-9A50-794F1F8FE1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CBBFA3D-EF3D-F648-A585-6E9E22FACC5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3D04BCAA-8393-9B46-B134-F5C73A8F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E5E853-C72A-E645-A94F-07293E93701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0AB819EB-8A98-5E43-9ACA-3E112F4DB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11CE1778-D0A2-C74C-833D-4D7D97D97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>
            <a:extLst>
              <a:ext uri="{FF2B5EF4-FFF2-40B4-BE49-F238E27FC236}">
                <a16:creationId xmlns:a16="http://schemas.microsoft.com/office/drawing/2014/main" id="{D41797B3-C873-6B4B-A823-211A5D125D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15FBD50-0A98-F146-A2B5-97BB430257B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44FEA4FC-8043-5B4A-AD45-FAB5BE53C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E9BEF1-5B67-0540-B020-ABA8931F23C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91017067-2441-5C4D-9555-A7822A112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3D25D40A-AD94-D34D-A53C-6803A746B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>
            <a:extLst>
              <a:ext uri="{FF2B5EF4-FFF2-40B4-BE49-F238E27FC236}">
                <a16:creationId xmlns:a16="http://schemas.microsoft.com/office/drawing/2014/main" id="{DD68D48B-B46A-C34F-A338-9F144F2917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90E14F2-F3F9-3B49-8BAE-D601EAC6834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D1ECE602-3E4E-7D49-B456-28C6005C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622123-4EEC-0B41-8B8C-989DD3C4B81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750013FC-519B-6A4B-A192-D286ACD48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DDC8A2D7-D6A8-7246-94D9-4C8C6337B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>
            <a:extLst>
              <a:ext uri="{FF2B5EF4-FFF2-40B4-BE49-F238E27FC236}">
                <a16:creationId xmlns:a16="http://schemas.microsoft.com/office/drawing/2014/main" id="{B00AFB2E-E803-0042-9D23-105EF545D6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F63518B-BE43-DF48-B2D3-0956349DE18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A771B73B-8923-2A49-A7C6-A7C7CA40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877574-ECD9-A14C-9433-91EFE514877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E7373293-F6F2-854E-BE80-546512262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BDE4F8CF-B79B-0843-9CEB-C96F5F7E8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>
            <a:extLst>
              <a:ext uri="{FF2B5EF4-FFF2-40B4-BE49-F238E27FC236}">
                <a16:creationId xmlns:a16="http://schemas.microsoft.com/office/drawing/2014/main" id="{1D177D56-288F-7B44-B3B9-90C88A0E3B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D22F992-60C0-CE4A-B449-F50AED8A682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9703A497-2C52-974F-98CF-94117345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D973A5E-55A0-D148-8312-808A3CE9987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5515AF95-1D1B-CA47-879F-200A1C189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6F6B6703-878A-414C-AF79-8D33B2663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>
            <a:extLst>
              <a:ext uri="{FF2B5EF4-FFF2-40B4-BE49-F238E27FC236}">
                <a16:creationId xmlns:a16="http://schemas.microsoft.com/office/drawing/2014/main" id="{B77D88CC-9D2A-3042-B07B-5DA1B052F6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008D1E-EAAF-D141-81BC-6B7970841A1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6FE52F18-2779-EB47-A349-977065121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CC7C9B-5E5C-3B4C-935D-F950BE458CC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B9D8E862-60C2-8C4F-9413-3FDA01FFA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3A1AC222-D05E-1642-B93D-E0D833CC0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>
            <a:extLst>
              <a:ext uri="{FF2B5EF4-FFF2-40B4-BE49-F238E27FC236}">
                <a16:creationId xmlns:a16="http://schemas.microsoft.com/office/drawing/2014/main" id="{52AB26AF-AE73-DC4D-8168-3381FAE61A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95A995E-DF0A-2942-A822-0A00D3DBA2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52757C2B-2166-CB43-9F64-63C1552E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8BC2D3-3468-6949-846F-09114E9BF33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0608F472-1C10-F243-9966-E985719E0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0271700B-5E93-C544-95DE-05BE396BC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>
            <a:extLst>
              <a:ext uri="{FF2B5EF4-FFF2-40B4-BE49-F238E27FC236}">
                <a16:creationId xmlns:a16="http://schemas.microsoft.com/office/drawing/2014/main" id="{7917EB14-405B-FF46-BBAA-197E09AC85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408675A-63EE-4149-9E79-7A42AAD6661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D49383B1-D05C-234F-B008-C76A0549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3AA4AE-313C-8C40-A086-4D938F7CF9F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1A729992-7EB6-444B-8F7D-D42A16096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425505-4CA7-8148-8EF3-63DB020876F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E5C8D538-3F5C-1942-B351-8E93EC2D6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EA2BE456-B010-4543-9E09-946C580BF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>
            <a:extLst>
              <a:ext uri="{FF2B5EF4-FFF2-40B4-BE49-F238E27FC236}">
                <a16:creationId xmlns:a16="http://schemas.microsoft.com/office/drawing/2014/main" id="{B3FAC03C-FF9C-BF4B-8DBD-B081AAE181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F9B11FD-CBB5-FE4C-A9AD-74F31C4A825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72BEAE24-563B-5B41-BA0E-0E32C6D8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D146A2-27E2-4A4C-B9CD-0D7E471E344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F1DF94ED-A1EA-714F-A2C5-D006F710E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C6E795FF-C65C-9B4E-B01D-47C7792F7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>
            <a:extLst>
              <a:ext uri="{FF2B5EF4-FFF2-40B4-BE49-F238E27FC236}">
                <a16:creationId xmlns:a16="http://schemas.microsoft.com/office/drawing/2014/main" id="{0B60EF57-D38E-2B47-97AF-1FAFF736C3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653F49-5337-FB42-9405-79829A1F137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24983D54-1C55-514A-9ABB-FA183222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8D35E4-0942-EF4B-80C5-00296BC2630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51588B33-7041-1F47-BB39-2E60B8A0F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9B654023-8468-5F46-B7D5-24AB1AAF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>
            <a:extLst>
              <a:ext uri="{FF2B5EF4-FFF2-40B4-BE49-F238E27FC236}">
                <a16:creationId xmlns:a16="http://schemas.microsoft.com/office/drawing/2014/main" id="{086E2B25-6833-A94B-A5EB-7462D673C1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5304354-BDC9-6A44-8A91-E01637EAEF5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DBAE2390-AB57-F24E-BBFB-10CB67CE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05523A-2E72-074F-A6EF-D811EA4379F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212BA4B2-85BD-724E-81F0-A1FDB944C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1C24E18C-A106-DC43-9C16-4B699BFD7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>
            <a:extLst>
              <a:ext uri="{FF2B5EF4-FFF2-40B4-BE49-F238E27FC236}">
                <a16:creationId xmlns:a16="http://schemas.microsoft.com/office/drawing/2014/main" id="{5D357393-5945-3645-A93B-0D9830BCE8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CE82DE-A347-4649-8C0F-5F22B299060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839D4170-624C-5A47-8BC3-59CB81D3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B33B26-0D4B-D447-ADE4-C8E1702B8A7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390E3A87-07F9-7442-816B-178CC8BD4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7DB0D169-DC78-884C-B697-3871DECE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>
            <a:extLst>
              <a:ext uri="{FF2B5EF4-FFF2-40B4-BE49-F238E27FC236}">
                <a16:creationId xmlns:a16="http://schemas.microsoft.com/office/drawing/2014/main" id="{1B260466-D155-0347-AB6D-41BC1C6C5D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604B944-D841-1F4A-8045-A86F35C2878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1371BD5F-BC92-8240-8D66-7DFC00B9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E46F7-71D2-F641-B523-150B93B9DA6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F2D5D941-C9AC-EA4E-9297-C4B1FB5C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331E6735-8226-C648-B8FF-0684B1625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>
            <a:extLst>
              <a:ext uri="{FF2B5EF4-FFF2-40B4-BE49-F238E27FC236}">
                <a16:creationId xmlns:a16="http://schemas.microsoft.com/office/drawing/2014/main" id="{EE8B39DC-0658-874B-8B14-5BBC4668A6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AABCDCA-C5FB-0B46-9415-75FD49553FC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A3B09B08-08B2-8144-BEB5-D2A3CDC1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CB0FCE-7576-584A-A63A-1A60442FA70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5EBF30F5-5A91-DC4F-BED2-2A047EB22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439B3817-9F9B-3B44-A2CE-FEF7433A6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>
            <a:extLst>
              <a:ext uri="{FF2B5EF4-FFF2-40B4-BE49-F238E27FC236}">
                <a16:creationId xmlns:a16="http://schemas.microsoft.com/office/drawing/2014/main" id="{1BAFFF6B-DB37-624F-BE0F-D7CAAADC51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3A4C2C0-9314-CB47-854D-265BF488BF8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84A58C9D-411C-B544-A142-4531F90F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13BF70-CB8D-9A4C-AFC8-B2F0A9271E8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5B859870-B599-AA46-87B6-147BCEF1B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5FAFDFB8-51A9-A642-910A-7BA629AF2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>
            <a:extLst>
              <a:ext uri="{FF2B5EF4-FFF2-40B4-BE49-F238E27FC236}">
                <a16:creationId xmlns:a16="http://schemas.microsoft.com/office/drawing/2014/main" id="{23BC70B5-5BC8-7048-B6B6-13608C50C4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816A1B9-D240-9946-A04C-3F968304355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9E2BE201-8CE5-574A-BA70-EF710B655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597A30-7C8A-6F49-A075-B6BC676B1A2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Text Box 2">
            <a:extLst>
              <a:ext uri="{FF2B5EF4-FFF2-40B4-BE49-F238E27FC236}">
                <a16:creationId xmlns:a16="http://schemas.microsoft.com/office/drawing/2014/main" id="{A700536C-7048-E24B-AB05-F309A2C8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88092C-3DE1-BC44-94A0-5EBBAD2442A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0EC9DCE1-5110-804F-ABF7-CD7144537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90" name="Rectangle 4">
            <a:extLst>
              <a:ext uri="{FF2B5EF4-FFF2-40B4-BE49-F238E27FC236}">
                <a16:creationId xmlns:a16="http://schemas.microsoft.com/office/drawing/2014/main" id="{35BB4B44-E8C7-BE46-B4DA-C90E85D7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>
            <a:extLst>
              <a:ext uri="{FF2B5EF4-FFF2-40B4-BE49-F238E27FC236}">
                <a16:creationId xmlns:a16="http://schemas.microsoft.com/office/drawing/2014/main" id="{580324C9-CDD6-DE4D-955B-E8DE05E00C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21EA0A1-2522-E348-8F9D-B99C3DE12E2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59B75ECA-0BE9-8B48-AC52-71DA2B85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70C324-9C15-CE4D-9BFC-B384F2CB7E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EDE6B241-14DF-7644-8FFC-2E8799456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C506CCA8-D806-3146-BD32-1BBFDA76E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>
            <a:extLst>
              <a:ext uri="{FF2B5EF4-FFF2-40B4-BE49-F238E27FC236}">
                <a16:creationId xmlns:a16="http://schemas.microsoft.com/office/drawing/2014/main" id="{F67CBE51-E01C-E14B-A232-F6CEC05B3D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1D94BC5-774F-2149-B556-137D4CE9540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04E2B528-825C-2642-A961-F236AC57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5F89FC-12DD-004B-9B6F-F79F92A7803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32050DEC-585C-F746-932E-E5AE4D86A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1A560A60-4FE1-2647-9E0D-23859DD14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>
            <a:extLst>
              <a:ext uri="{FF2B5EF4-FFF2-40B4-BE49-F238E27FC236}">
                <a16:creationId xmlns:a16="http://schemas.microsoft.com/office/drawing/2014/main" id="{F7F3F860-A3CC-944B-896F-4A52951E4B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37054FF-107E-5F43-8D3A-310BA101BE4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2A2F5C91-F257-B44B-9416-301B402B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770775-1EEF-DB45-8ABC-F1365C1A905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8E1F0901-7E9F-7044-A9F3-08E55EADC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02838ED8-FB1C-3A4A-8C89-677A09DBD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>
            <a:extLst>
              <a:ext uri="{FF2B5EF4-FFF2-40B4-BE49-F238E27FC236}">
                <a16:creationId xmlns:a16="http://schemas.microsoft.com/office/drawing/2014/main" id="{587A2126-2FD4-6C4F-8805-8C7AD67A1F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C8983EA-E7FC-9843-AEE9-5948AAAC48C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5B599D16-29FB-8A46-B1A5-5710073CB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0378F7-0AC1-1049-96CB-8CFE33FED2F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00E77679-9142-8446-B0B4-73E059B51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7F9A50F5-FF89-B844-84C4-1F1F367E8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>
            <a:extLst>
              <a:ext uri="{FF2B5EF4-FFF2-40B4-BE49-F238E27FC236}">
                <a16:creationId xmlns:a16="http://schemas.microsoft.com/office/drawing/2014/main" id="{325158E2-0C8E-CC40-9D14-AB39DABFFE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679E281-F20D-9341-AD43-117D55E890C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A21946B7-9EE0-BB41-9C75-839CAB9D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ACC8FB-8EBB-CA46-AA22-207FBE3A607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893F69FA-492F-344F-96D1-DA875DC13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97A88861-C3E3-9846-B9CB-82112E5F6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>
            <a:extLst>
              <a:ext uri="{FF2B5EF4-FFF2-40B4-BE49-F238E27FC236}">
                <a16:creationId xmlns:a16="http://schemas.microsoft.com/office/drawing/2014/main" id="{D12B9DEC-99D1-E24B-9099-295E7E7D0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FE269CA-63EA-B746-976A-D98B76F844E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2A4E7889-E7AE-9142-9F1D-470B5C71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057102-1E89-934E-BE87-A275E00F66B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D89BB562-491C-BD49-A15E-E4321AB9E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C7C8E27E-6438-734F-A36A-648658609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>
            <a:extLst>
              <a:ext uri="{FF2B5EF4-FFF2-40B4-BE49-F238E27FC236}">
                <a16:creationId xmlns:a16="http://schemas.microsoft.com/office/drawing/2014/main" id="{63FB498E-9285-9448-9F6E-4027E78097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3F1749-59D0-7B45-98DF-91925C765D4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3693D0EC-EF7D-2442-8020-7F4E0A023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11C0BF-D003-664C-B4A2-31F970E7F88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77BEC600-E726-DC4A-97F1-FAC86BCE8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482F7970-65A2-A54B-AA66-A53FEF13A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>
            <a:extLst>
              <a:ext uri="{FF2B5EF4-FFF2-40B4-BE49-F238E27FC236}">
                <a16:creationId xmlns:a16="http://schemas.microsoft.com/office/drawing/2014/main" id="{12B217A1-729A-A94A-8503-240AAC88A8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5EC92A3-4441-B246-B33B-0F01D633C0C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522AFFF2-50B9-EB42-B038-9B485929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33BA24-7A6C-8C46-A218-093958FDCF9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2E85542B-4CBB-5947-972F-588086C4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1AF8EC4A-B3B0-9047-AC86-E37CB67B2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>
            <a:extLst>
              <a:ext uri="{FF2B5EF4-FFF2-40B4-BE49-F238E27FC236}">
                <a16:creationId xmlns:a16="http://schemas.microsoft.com/office/drawing/2014/main" id="{5884FEEF-E1E2-5449-ADAC-738BA671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AF22EC4-4A54-494A-BCAB-9B8612E84D4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24B0CA54-AA21-9948-A987-1E3EB55C2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F222CC-CFB4-D840-ABAE-95A7619528D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B9E75432-F0B5-1F4C-BA6D-39619C7B5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1FA51817-2088-7242-8388-03BA8451A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>
            <a:extLst>
              <a:ext uri="{FF2B5EF4-FFF2-40B4-BE49-F238E27FC236}">
                <a16:creationId xmlns:a16="http://schemas.microsoft.com/office/drawing/2014/main" id="{ECA7CEC8-B995-0245-B488-16C20E39F9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539472D-2034-0C48-A6BF-8319860FB8A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DD39DCE4-515B-914E-9820-B50DF18D5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A2FA1F-4CDA-9C49-9823-EBABCF284A8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9C277858-33CA-4343-9AA3-DA446776F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454AD25B-AD03-7E4D-BBE9-2D44DD6B0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>
            <a:extLst>
              <a:ext uri="{FF2B5EF4-FFF2-40B4-BE49-F238E27FC236}">
                <a16:creationId xmlns:a16="http://schemas.microsoft.com/office/drawing/2014/main" id="{1887BB4E-CA88-CA45-95FA-4C782B5A4B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3304DAE-0AA1-2C4A-B9E9-F1E93715FE7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4A278F49-D2C8-CF49-A5D7-FB112C66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DF7236-B18C-6146-AD7E-FDEF0E659F3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BA2923E0-1434-5243-8D1E-C5096DB34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2507EE5C-82B3-BF43-8966-FAB3527C5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>
            <a:extLst>
              <a:ext uri="{FF2B5EF4-FFF2-40B4-BE49-F238E27FC236}">
                <a16:creationId xmlns:a16="http://schemas.microsoft.com/office/drawing/2014/main" id="{D7BA3FC6-3D8C-DF48-86BD-C7F3D43D9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C2E7A20-D2E7-C94D-85FC-BEA4B85308F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BCAB3CCC-C349-6A43-A409-D2B4C4E2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429A6A-7670-154A-88E7-28C3815D335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C55562F3-D210-7044-A018-145249800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3890A966-5BD3-7A4B-B558-DD9F6E5E9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>
            <a:extLst>
              <a:ext uri="{FF2B5EF4-FFF2-40B4-BE49-F238E27FC236}">
                <a16:creationId xmlns:a16="http://schemas.microsoft.com/office/drawing/2014/main" id="{314A5E09-C238-AB49-9F01-28B66DAB48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7C38C0-98B1-AD43-8105-50286F4CBC5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E3015F23-E9F8-1D43-885F-571BD0F7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E2F089-D2EB-FA45-AE42-BD502B935C1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9C5C0616-3D36-B845-BE75-E575E4906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46CE83F3-057F-CA4A-BA47-E9B7A0982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>
            <a:extLst>
              <a:ext uri="{FF2B5EF4-FFF2-40B4-BE49-F238E27FC236}">
                <a16:creationId xmlns:a16="http://schemas.microsoft.com/office/drawing/2014/main" id="{CCC1C236-DB0B-0745-9166-26CFF34F6C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8B05EDD-9AB1-BA48-85BE-1EAD8FE76E2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6DA671A-AE60-194C-A8B3-F19C77C2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18DA22-7BEC-8146-8B86-DE587384471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F8FDA678-84DE-9244-829D-46A97BB7C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43FA8A1B-1822-DF4E-B8CC-ADE4C65AD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>
            <a:extLst>
              <a:ext uri="{FF2B5EF4-FFF2-40B4-BE49-F238E27FC236}">
                <a16:creationId xmlns:a16="http://schemas.microsoft.com/office/drawing/2014/main" id="{3DD1ACF5-2329-B24B-8253-3C6C3E49FE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1C88280-C9F8-AD42-9C3B-3C7020BCD04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ACBE8BC5-62AE-6840-83D0-3D72C904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10BD59-9D6C-7846-9B93-AC97A2FB6DE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A88A48C7-A0A1-3345-8485-4D6A4E095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13CA3234-842F-9F4A-AB22-46EC5205E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>
            <a:extLst>
              <a:ext uri="{FF2B5EF4-FFF2-40B4-BE49-F238E27FC236}">
                <a16:creationId xmlns:a16="http://schemas.microsoft.com/office/drawing/2014/main" id="{E6BBC544-0BB9-6840-91A7-20C2BE415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D0C2A4E-9BBC-934D-9777-C1462ED54EF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61DE4D1D-93D7-1A45-9254-93F61726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6F2596-9C1C-8B4B-A76E-DC1E885269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F60D8029-0EA9-2448-A3D2-D0BE93817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D7ABC4C7-DA8F-D943-A80C-B8D41C119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>
            <a:extLst>
              <a:ext uri="{FF2B5EF4-FFF2-40B4-BE49-F238E27FC236}">
                <a16:creationId xmlns:a16="http://schemas.microsoft.com/office/drawing/2014/main" id="{EB59E195-1EBF-8642-BE3B-C5A17B6FEA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82932B3-1DFB-3C4F-AD21-3CF52AE9C91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AF732C1B-85EB-EE42-8943-51BA4F24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0F8F5-30FC-C643-88F5-88F480D3E04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2D09DDF-3F89-F140-986E-14A6991DE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B7D75021-5E8B-BD4B-B9A9-2AD813C02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>
            <a:extLst>
              <a:ext uri="{FF2B5EF4-FFF2-40B4-BE49-F238E27FC236}">
                <a16:creationId xmlns:a16="http://schemas.microsoft.com/office/drawing/2014/main" id="{01156563-D9C6-5B4C-BBC9-6FC95F9497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A20CCBE-AE8B-6F4F-8738-E3BAE6FE227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6A8227C9-FF74-914D-B455-1DB66E42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B13C0E-D1BD-3F4C-B241-EFAE23422BE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21618957-E20C-1849-B44B-733B2BB2B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53B58004-D361-194B-936B-9BB1176C1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608F92-BA88-BB4C-A445-9A184F1083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58C81-E685-DA47-81B0-1698118E1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535AF3-651F-B44C-B1CF-04F9F3C8E9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B4F69-FB7C-ED47-8684-0E728588C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01BA85-9AD7-9E4A-ABCA-B825451520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CF44B-EEB7-934C-98A2-783B681C9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0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81D771-B91F-9141-8453-2591FE252B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C5185-CE77-934E-BF46-E065C40E3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6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88FFF1-DFB1-414E-94EA-86439FF657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F2107-B437-2745-80B5-D2D803F75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6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814D4F-54B0-2342-8533-22490239E0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68F9C-8083-9C41-A733-3153F80A9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8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11BA594-8CDE-BB43-BE23-1BBBDCB134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C2B8-ABD1-CE4A-9E44-752CF57EB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63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5C36401-A7FB-254C-B04D-40D0AFAC6E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D3908-15A3-CE45-B20D-F629BC045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21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6AFCD69-97B2-D143-9ADE-4B4C86466B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6109-3235-5041-A034-4E986C16A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20727DA-20F5-2749-BDEF-83EC533828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1D12A-37FB-D743-ACA6-B7C49FF65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894101-8609-F74C-9996-E864219770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DBE45-738F-4C4C-BE4B-EDA8B87A5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71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BD9CB2-B723-9646-811E-5F34D4522C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B18F3-4F4E-6740-802A-44F28DE0D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98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B853FA9-8192-4347-863E-80AAFF8F82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CCBBF-12B2-1C46-A075-3D2B713A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0D38167-30A0-0E48-8EED-9798860718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D69-77A3-5F41-8274-7B2693B29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33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258D3BF-4558-4544-96CD-7E5C5AC398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11E29-C92A-B347-9E18-D4112E975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3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05059C-0840-1D4D-9432-DCF608EEBA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5ACE4-6164-274A-B7F0-181901F750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1C59146-6640-5044-8EC8-E070E88FDA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92989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B89000D-1094-BE4E-92A2-1952143C13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D7CB1-CEE0-024A-A463-8FAF2DF235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273CD4-E588-F545-B499-F5ED378A93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30497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C85CC99-B62A-CD4B-9876-80BCAA2DC3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659AF-BCF5-3A42-B93F-829F4F1CA4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9AF12F0-1149-6648-8633-BAA3DBF147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63155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A2D08A-EC37-9145-9847-F3626A0D9B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A5747-6968-4F49-844E-9E46C3432B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691AFA2-E2F7-0448-9CE3-BD5BE39402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27308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00EF6C-4AF2-9F44-B8C4-7D2A8B9C08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E5942-94D6-904E-8E0E-4E53479577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DA03EC7-3093-F84C-9E66-EDA4B50EE3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3790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66A931A-572F-5341-A915-C9AEB32867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15B40-431A-6840-9741-803D2FEC55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89C7A87-66D2-6C4F-AD2C-8B4E4D4713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5027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4001DBE-4928-784B-B712-75927DA65E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363BF-494E-AF44-A219-E88EAB2690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C8C8D47-563E-DF4B-970D-CC49F0BF53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3248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9463C-58AD-1B41-BBD8-A2CD7517E5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EFAB-0DBE-DC41-898F-806DB5609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69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5049C0-9AEE-E94C-8F75-A3C858B2A6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8EEA-31F3-F64B-AEB3-21B2E84FB5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280D5C9-82CF-5E4C-8A17-5552F30553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81335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21DF95-B416-8B4D-A567-470801EA12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1126-23A8-4549-9FC2-01E0C986FC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F9FD2E9-D5BF-874F-A330-20EA4A7070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0087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0162358-BCB4-D540-96D3-3234B3DE0A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77212-8C04-5C48-8F05-9503BADE1E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E5E224-FC6B-FE47-9567-ACA4F9DCCEA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799558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3142EF1-620B-9D45-BC55-02B2AE8CBE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4CD54-7FCB-394C-BDA5-9C271F3077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03314F-C35A-B042-9A21-E5ADE39CFCA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1217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402D9A-DC1D-0641-A674-DE90C45DDA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6E148-3D3E-F54C-9AEF-CE4E3DFF30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C5E3E2-6879-514D-A9DC-0E933C165C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46221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95BE01-6E7B-894D-876E-6053B48E27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407F9-22D6-1E45-95AF-499B349F2D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AFB787B-9278-9949-B732-A11685D5D5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35221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4A938A7-097E-BF4B-8BA8-DE83406D59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D38AD-9D22-BD4A-8E03-B985668B71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9CEC8C3-A1F2-F044-AE4F-F4BA333F28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27322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9A9F9B4-1035-6F41-813E-2C4DDDBECE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24E4-D294-5D4E-9540-0C47A88A62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35C2F71-1988-A446-A443-57CAF312A9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3518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777650-4A37-AA40-B717-D4CF0D3658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ECD3-AC2E-7041-8874-5D76A27C2E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C0B7617-4900-8741-A97C-9BA409EFD2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36901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3D413C2-1DE4-B04F-82CE-566A24EFF8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F68E-23A5-AE4D-9DF6-007C0D420A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D2E414A-8B2D-D141-8214-B04037E14B5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0995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DE47E8-35FD-F94C-B49C-9F92F49CD1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6DBB9-8F6F-EF46-87D5-EAF0829DC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382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BCDE074-2F04-8947-82AF-4F03F82E0B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796A1-515E-214D-AA1E-228DDD9CD2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31F4E4E-5146-1D4A-B8AF-719C4374D1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963895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D9B6B55-8527-4D44-B8F7-C98CA6C4D5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F9E9D-65EB-7E4D-8936-D3DDD54D13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B0B297A-D008-BA4A-A4C8-1003065E00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37329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84E21D-8A68-7847-A05F-FA6BE37876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22623-3295-8D4F-A06F-128099F3A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BEF3DCA-461D-094E-AE21-DB402D9E333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38153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F02984-1750-0B48-939A-FA6C2B1C21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682B-8F36-FB42-8D0B-7605E85F8B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203FF5-695A-FF4C-B737-F4B441C750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948950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84D74C2-A3DB-4745-800F-2AE33B05AC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D3B44-8D6E-AB44-849A-1D7B03EF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4425164-C688-1049-925B-D81BA80F74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324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6D87957-6F47-1E47-B4CE-FAA9324413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1208-0325-DF41-89AC-815B06C2E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0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CFA9D-3AD5-7D48-95CC-6500BDE4B23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CC087-F3EA-C54E-A2CE-B8347D883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2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BFAAC8D-F434-A14E-9E1A-F9110A9AC9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0BC58-765F-004A-AE28-1E079FC5F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4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49D309-EC4D-6949-B995-54953F4E57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9EA39-765E-6546-81BB-B8546E599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569883-5D8C-0A43-931D-D89BEE6193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52278-EDFE-414F-8816-DEEB013DB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37B53ADB-69A0-6944-884E-1A6F2FD92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F71BEF5-F9C2-3F49-8D1B-EA1221289C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fld id="{1EC979B1-4F68-064A-AEDF-D2239967C2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317C8A6-07F0-B04E-89F3-7E3489C57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2C6D7D96-0518-2140-A98C-F0C5BCD3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0B0539B5-F298-F543-8BB0-D4BDC603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1A3B370F-D938-664C-B8C2-1D5525B5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Rectangle 7">
            <a:extLst>
              <a:ext uri="{FF2B5EF4-FFF2-40B4-BE49-F238E27FC236}">
                <a16:creationId xmlns:a16="http://schemas.microsoft.com/office/drawing/2014/main" id="{933C490D-F43F-B145-B553-F8240BDE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23BFFF62-4FB9-3449-BA92-91607D32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80BF9399-05BB-2C4B-9603-551746A4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52F797C1-9FE8-CF4B-A91C-4061DC33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55431894-2B9A-DE4B-92F7-8FCEDD828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B82DD3AA-C086-9E4F-9234-6BD7A059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DE3FE492-0B7F-5A45-9CA5-7E943457D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6581775"/>
            <a:ext cx="458787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Copyright 2014 - Coast Guard Auxiliary Association, Inc. 14th ed.</a:t>
            </a:r>
          </a:p>
        </p:txBody>
      </p:sp>
      <p:sp>
        <p:nvSpPr>
          <p:cNvPr id="6152" name="Rectangle 7">
            <a:extLst>
              <a:ext uri="{FF2B5EF4-FFF2-40B4-BE49-F238E27FC236}">
                <a16:creationId xmlns:a16="http://schemas.microsoft.com/office/drawing/2014/main" id="{B70C23F0-24FF-D641-A374-DE2431F13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153" name="Rectangle 8">
            <a:extLst>
              <a:ext uri="{FF2B5EF4-FFF2-40B4-BE49-F238E27FC236}">
                <a16:creationId xmlns:a16="http://schemas.microsoft.com/office/drawing/2014/main" id="{A4DD899C-A2E8-6546-9AA5-BB469847E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8E41F8E-2FE6-9C4A-844C-9DBBE43411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E2CC415-9298-9446-8B4D-F25F4EE3D5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6241546-F0CA-4A43-95A6-87A877FE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0F3D07A-5923-8941-8078-C10AE6D7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B76CB7D2-7C8E-9244-BE0A-26F8FF0C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C86204EB-E173-CE4F-88F1-F3250C706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8606C585-7A5D-F642-89E0-8D9D8DA1F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3FFE877E-D38A-1B4F-8E2B-A3794E5C4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C94844-A2B5-854E-8CD4-330A03E730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54167BC-1D07-3545-9D2D-026BE47264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75DB81E-D702-1447-A17D-6F1264D4EFA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9CF8017A-832B-DD4F-AF2E-16F2833AC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56F757A-B1C0-514A-AC1C-E1B187A3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E62AC5ED-FE85-D24F-919E-759689F6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A17BD6FF-6D54-F34A-8135-16F1EBC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7E97CF72-F5C9-5648-AE87-653E36F61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1960BD31-B08A-674D-B331-DCFF112E3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4721412-88D4-A746-ACE6-47693AF285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5EC2208-D76F-BF4C-86D6-9DD00C3939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A0C0516-225C-0942-851E-6C26D37542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BA4FEA0-4317-1C44-B930-4BFBB48CF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07D135-F68A-754C-ABBB-C1310F296B5F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D9E0C88B-957B-F34D-9B02-7D88AB7F0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4775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¿Cual es el Bote para Usted?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3505E3B-82DC-4A4B-9BC6-189CF7EC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EE88CFAE-1097-5647-B4B9-D3C4AC72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FDE8DAC-FB01-5E4C-8BF1-A8F333123F8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6AC5780-4C58-814B-BD44-4A08086A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28800"/>
            <a:ext cx="60198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C546D35E-8795-DF43-A612-5400FE5E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Lenguaje Marino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480153B-83EB-6342-9D64-0B51CA0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8300"/>
            <a:ext cx="25908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Hull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casco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Freeboard(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Francaborda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Gunwale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regala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,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borda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Draft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calado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Transom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espejo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popa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Keel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quilla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9725" indent="-336550" eaLnBrk="1" hangingPunct="1">
              <a:spcBef>
                <a:spcPts val="5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FFEC6FFB-9E02-6D4C-B8EC-F246FE38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395538"/>
            <a:ext cx="60198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3" name="Rectangle 6">
            <a:extLst>
              <a:ext uri="{FF2B5EF4-FFF2-40B4-BE49-F238E27FC236}">
                <a16:creationId xmlns:a16="http://schemas.microsoft.com/office/drawing/2014/main" id="{B4183D2E-2585-0F40-897A-878AE036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66116EF2-ECBE-0C4B-92B0-5E9B9B34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AFAE1F-303A-0144-89B0-9110FBD1C0E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2A3EB148-26F9-2249-93EA-F2B313B2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2514600"/>
            <a:ext cx="784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872C2E3-7BCE-2044-B8AB-2359202DB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690688"/>
            <a:ext cx="18049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Deck </a:t>
            </a:r>
            <a:r>
              <a:rPr lang="en-US" altLang="en-US" sz="2000" b="1">
                <a:solidFill>
                  <a:srgbClr val="333399"/>
                </a:solidFill>
              </a:rPr>
              <a:t>(cubierta)</a:t>
            </a:r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5BA5A8EC-3FC7-0F47-AE42-7ED95253D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057400"/>
            <a:ext cx="990600" cy="14478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BB6C2DF3-E09B-EC4A-8E9D-A0B1C6BB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1295400"/>
            <a:ext cx="18827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flying bridge </a:t>
            </a:r>
            <a:r>
              <a:rPr lang="en-US" altLang="en-US" sz="2000" b="1">
                <a:solidFill>
                  <a:srgbClr val="333399"/>
                </a:solidFill>
              </a:rPr>
              <a:t>(Puente de mando)</a:t>
            </a: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CEAA6856-4793-1A4E-9288-3ED78B294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00200"/>
            <a:ext cx="1588" cy="12192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7">
            <a:extLst>
              <a:ext uri="{FF2B5EF4-FFF2-40B4-BE49-F238E27FC236}">
                <a16:creationId xmlns:a16="http://schemas.microsoft.com/office/drawing/2014/main" id="{477EF1F4-4372-AB49-8431-A76BA0DA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Cockpit </a:t>
            </a:r>
            <a:r>
              <a:rPr lang="en-US" altLang="en-US" sz="2000" b="1">
                <a:solidFill>
                  <a:srgbClr val="333399"/>
                </a:solidFill>
              </a:rPr>
              <a:t>(cabina de mando, bañera)</a:t>
            </a:r>
          </a:p>
        </p:txBody>
      </p:sp>
      <p:sp>
        <p:nvSpPr>
          <p:cNvPr id="15369" name="Line 8">
            <a:extLst>
              <a:ext uri="{FF2B5EF4-FFF2-40B4-BE49-F238E27FC236}">
                <a16:creationId xmlns:a16="http://schemas.microsoft.com/office/drawing/2014/main" id="{023D6FC4-7DAB-1549-84BE-4D5ABD8E2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6850" y="1981200"/>
            <a:ext cx="165100" cy="16002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9">
            <a:extLst>
              <a:ext uri="{FF2B5EF4-FFF2-40B4-BE49-F238E27FC236}">
                <a16:creationId xmlns:a16="http://schemas.microsoft.com/office/drawing/2014/main" id="{8F5BFD41-A1D0-DB4E-A576-18FABDF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76488"/>
            <a:ext cx="1376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Sole </a:t>
            </a:r>
            <a:r>
              <a:rPr lang="en-US" altLang="en-US" sz="2000" b="1">
                <a:solidFill>
                  <a:srgbClr val="333399"/>
                </a:solidFill>
              </a:rPr>
              <a:t>(suelo, cubierta)</a:t>
            </a:r>
          </a:p>
        </p:txBody>
      </p:sp>
      <p:sp>
        <p:nvSpPr>
          <p:cNvPr id="15371" name="Line 10">
            <a:extLst>
              <a:ext uri="{FF2B5EF4-FFF2-40B4-BE49-F238E27FC236}">
                <a16:creationId xmlns:a16="http://schemas.microsoft.com/office/drawing/2014/main" id="{A9594B32-3B4B-1A45-9852-2023424F28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4050" y="2667000"/>
            <a:ext cx="469900" cy="13716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1">
            <a:extLst>
              <a:ext uri="{FF2B5EF4-FFF2-40B4-BE49-F238E27FC236}">
                <a16:creationId xmlns:a16="http://schemas.microsoft.com/office/drawing/2014/main" id="{0084EA6D-09E8-8B49-BFF4-553A01A5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45050"/>
            <a:ext cx="1981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Rail </a:t>
            </a:r>
            <a:r>
              <a:rPr lang="en-US" altLang="en-US" sz="2000" b="1">
                <a:solidFill>
                  <a:srgbClr val="333399"/>
                </a:solidFill>
              </a:rPr>
              <a:t>(barandas)</a:t>
            </a:r>
          </a:p>
        </p:txBody>
      </p:sp>
      <p:sp>
        <p:nvSpPr>
          <p:cNvPr id="15373" name="Line 12">
            <a:extLst>
              <a:ext uri="{FF2B5EF4-FFF2-40B4-BE49-F238E27FC236}">
                <a16:creationId xmlns:a16="http://schemas.microsoft.com/office/drawing/2014/main" id="{28F4B4EB-3307-8C45-8986-C8BEA6060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194050"/>
            <a:ext cx="1371600" cy="14605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3">
            <a:extLst>
              <a:ext uri="{FF2B5EF4-FFF2-40B4-BE49-F238E27FC236}">
                <a16:creationId xmlns:a16="http://schemas.microsoft.com/office/drawing/2014/main" id="{A056AB53-5809-6E49-8E9A-267C8A2B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468938"/>
            <a:ext cx="15033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Cabin </a:t>
            </a:r>
            <a:r>
              <a:rPr lang="en-US" altLang="en-US" sz="2000" b="1">
                <a:solidFill>
                  <a:srgbClr val="333399"/>
                </a:solidFill>
              </a:rPr>
              <a:t>(camarote)</a:t>
            </a:r>
          </a:p>
        </p:txBody>
      </p:sp>
      <p:sp>
        <p:nvSpPr>
          <p:cNvPr id="15375" name="Line 14">
            <a:extLst>
              <a:ext uri="{FF2B5EF4-FFF2-40B4-BE49-F238E27FC236}">
                <a16:creationId xmlns:a16="http://schemas.microsoft.com/office/drawing/2014/main" id="{525F1B7A-18D8-4C4B-B7B4-A2C8E176F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803650"/>
            <a:ext cx="457200" cy="21463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5">
            <a:extLst>
              <a:ext uri="{FF2B5EF4-FFF2-40B4-BE49-F238E27FC236}">
                <a16:creationId xmlns:a16="http://schemas.microsoft.com/office/drawing/2014/main" id="{C2016281-568F-7A4D-ACB3-7C8C9D22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713413"/>
            <a:ext cx="28194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0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</a:rPr>
              <a:t>swim platform</a:t>
            </a:r>
          </a:p>
          <a:p>
            <a:pPr algn="ctr">
              <a:lnSpc>
                <a:spcPct val="6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(Plataforma de nado)</a:t>
            </a:r>
          </a:p>
        </p:txBody>
      </p:sp>
      <p:sp>
        <p:nvSpPr>
          <p:cNvPr id="15377" name="Line 16">
            <a:extLst>
              <a:ext uri="{FF2B5EF4-FFF2-40B4-BE49-F238E27FC236}">
                <a16:creationId xmlns:a16="http://schemas.microsoft.com/office/drawing/2014/main" id="{4D55F838-F6B2-E34B-977F-2356FE188E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7050" y="4718050"/>
            <a:ext cx="165100" cy="14605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Text Box 17">
            <a:extLst>
              <a:ext uri="{FF2B5EF4-FFF2-40B4-BE49-F238E27FC236}">
                <a16:creationId xmlns:a16="http://schemas.microsoft.com/office/drawing/2014/main" id="{3DB78B91-C291-B248-8B88-4024B6318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3575"/>
            <a:ext cx="8001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Las Partes de un Bote a Motor</a:t>
            </a:r>
            <a:b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endParaRPr lang="en-US" altLang="en-US" sz="36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15379" name="Oval 18">
            <a:extLst>
              <a:ext uri="{FF2B5EF4-FFF2-40B4-BE49-F238E27FC236}">
                <a16:creationId xmlns:a16="http://schemas.microsoft.com/office/drawing/2014/main" id="{2C5A7D30-9AB5-0A41-8CF1-422F0F6E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192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380" name="Oval 19">
            <a:extLst>
              <a:ext uri="{FF2B5EF4-FFF2-40B4-BE49-F238E27FC236}">
                <a16:creationId xmlns:a16="http://schemas.microsoft.com/office/drawing/2014/main" id="{469FD9CA-CCD6-9742-BA9A-D04027BD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143192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381" name="Oval 20">
            <a:extLst>
              <a:ext uri="{FF2B5EF4-FFF2-40B4-BE49-F238E27FC236}">
                <a16:creationId xmlns:a16="http://schemas.microsoft.com/office/drawing/2014/main" id="{1D6F979B-F977-0243-B1F5-7180E453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87642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382" name="Oval 21">
            <a:extLst>
              <a:ext uri="{FF2B5EF4-FFF2-40B4-BE49-F238E27FC236}">
                <a16:creationId xmlns:a16="http://schemas.microsoft.com/office/drawing/2014/main" id="{62EF7A91-4495-0B40-A005-C57185D9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25050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383" name="Oval 22">
            <a:extLst>
              <a:ext uri="{FF2B5EF4-FFF2-40B4-BE49-F238E27FC236}">
                <a16:creationId xmlns:a16="http://schemas.microsoft.com/office/drawing/2014/main" id="{F8B3805B-E0F3-8C41-A6ED-E97FC64C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624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384" name="Oval 23">
            <a:extLst>
              <a:ext uri="{FF2B5EF4-FFF2-40B4-BE49-F238E27FC236}">
                <a16:creationId xmlns:a16="http://schemas.microsoft.com/office/drawing/2014/main" id="{3E985E74-A811-EF49-864F-1DE660AD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912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5385" name="Oval 24">
            <a:extLst>
              <a:ext uri="{FF2B5EF4-FFF2-40B4-BE49-F238E27FC236}">
                <a16:creationId xmlns:a16="http://schemas.microsoft.com/office/drawing/2014/main" id="{2D71CD1C-55F9-7640-81AD-C57DD42E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1FBF33DA-9110-C144-8F03-772224BE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0889A7-BE5A-6D4B-93B9-BEB6BC66DBF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C183883E-96D6-C649-8BD9-8617D5F1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600" y="2514600"/>
            <a:ext cx="43434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Line 3">
            <a:extLst>
              <a:ext uri="{FF2B5EF4-FFF2-40B4-BE49-F238E27FC236}">
                <a16:creationId xmlns:a16="http://schemas.microsoft.com/office/drawing/2014/main" id="{5CBC421F-1B41-9241-BE22-363E8D842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715000"/>
            <a:ext cx="4038600" cy="1588"/>
          </a:xfrm>
          <a:prstGeom prst="line">
            <a:avLst/>
          </a:prstGeom>
          <a:noFill/>
          <a:ln w="76320" cap="sq">
            <a:solidFill>
              <a:srgbClr val="33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4">
            <a:extLst>
              <a:ext uri="{FF2B5EF4-FFF2-40B4-BE49-F238E27FC236}">
                <a16:creationId xmlns:a16="http://schemas.microsoft.com/office/drawing/2014/main" id="{A5E3B0E5-5B01-EF4A-93AA-871926CA9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641850"/>
            <a:ext cx="1588" cy="10033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198A3758-6907-434F-8128-FEC3246A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705350"/>
            <a:ext cx="12573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Draft </a:t>
            </a:r>
            <a:r>
              <a:rPr lang="en-US" altLang="en-US" sz="1800" b="1">
                <a:solidFill>
                  <a:srgbClr val="333399"/>
                </a:solidFill>
              </a:rPr>
              <a:t>(calado)</a:t>
            </a:r>
          </a:p>
        </p:txBody>
      </p:sp>
      <p:sp>
        <p:nvSpPr>
          <p:cNvPr id="16391" name="Line 6">
            <a:extLst>
              <a:ext uri="{FF2B5EF4-FFF2-40B4-BE49-F238E27FC236}">
                <a16:creationId xmlns:a16="http://schemas.microsoft.com/office/drawing/2014/main" id="{A789756D-804B-C44A-8248-9FC8833EA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4629150"/>
            <a:ext cx="2209800" cy="1588"/>
          </a:xfrm>
          <a:prstGeom prst="line">
            <a:avLst/>
          </a:prstGeom>
          <a:noFill/>
          <a:ln w="76320" cap="sq">
            <a:solidFill>
              <a:srgbClr val="33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7">
            <a:extLst>
              <a:ext uri="{FF2B5EF4-FFF2-40B4-BE49-F238E27FC236}">
                <a16:creationId xmlns:a16="http://schemas.microsoft.com/office/drawing/2014/main" id="{686268CB-BCBD-9948-A685-1AE79894D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657600"/>
            <a:ext cx="1600200" cy="1588"/>
          </a:xfrm>
          <a:prstGeom prst="line">
            <a:avLst/>
          </a:prstGeom>
          <a:noFill/>
          <a:ln w="76320" cap="sq">
            <a:solidFill>
              <a:srgbClr val="33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8">
            <a:extLst>
              <a:ext uri="{FF2B5EF4-FFF2-40B4-BE49-F238E27FC236}">
                <a16:creationId xmlns:a16="http://schemas.microsoft.com/office/drawing/2014/main" id="{F60E25DE-B977-F34A-B143-7A6494CA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3625850"/>
            <a:ext cx="2305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freeboard </a:t>
            </a:r>
            <a:r>
              <a:rPr lang="en-US" altLang="en-US" sz="1800" b="1">
                <a:solidFill>
                  <a:srgbClr val="333399"/>
                </a:solidFill>
              </a:rPr>
              <a:t>(francaborda)</a:t>
            </a:r>
          </a:p>
        </p:txBody>
      </p:sp>
      <p:sp>
        <p:nvSpPr>
          <p:cNvPr id="16394" name="Line 9">
            <a:extLst>
              <a:ext uri="{FF2B5EF4-FFF2-40B4-BE49-F238E27FC236}">
                <a16:creationId xmlns:a16="http://schemas.microsoft.com/office/drawing/2014/main" id="{9696A1CA-A3F0-4446-9E44-D375B4ED5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702050"/>
            <a:ext cx="1588" cy="8509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0">
            <a:extLst>
              <a:ext uri="{FF2B5EF4-FFF2-40B4-BE49-F238E27FC236}">
                <a16:creationId xmlns:a16="http://schemas.microsoft.com/office/drawing/2014/main" id="{230410ED-9297-C242-B76C-C1BEA929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705350"/>
            <a:ext cx="1085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Hull </a:t>
            </a:r>
            <a:r>
              <a:rPr lang="en-US" altLang="en-US" sz="2000" b="1">
                <a:solidFill>
                  <a:srgbClr val="333399"/>
                </a:solidFill>
              </a:rPr>
              <a:t>(casco)</a:t>
            </a:r>
          </a:p>
        </p:txBody>
      </p:sp>
      <p:sp>
        <p:nvSpPr>
          <p:cNvPr id="16396" name="Line 11">
            <a:extLst>
              <a:ext uri="{FF2B5EF4-FFF2-40B4-BE49-F238E27FC236}">
                <a16:creationId xmlns:a16="http://schemas.microsoft.com/office/drawing/2014/main" id="{239B51B4-9A87-3E43-84C4-47AED0838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337050"/>
            <a:ext cx="1143000" cy="9271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2">
            <a:extLst>
              <a:ext uri="{FF2B5EF4-FFF2-40B4-BE49-F238E27FC236}">
                <a16:creationId xmlns:a16="http://schemas.microsoft.com/office/drawing/2014/main" id="{DA909BCB-1412-5848-BF11-CD170F4A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738813"/>
            <a:ext cx="317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Propeller </a:t>
            </a:r>
            <a:r>
              <a:rPr lang="en-US" altLang="en-US" sz="2000" b="1">
                <a:solidFill>
                  <a:srgbClr val="333399"/>
                </a:solidFill>
              </a:rPr>
              <a:t>(helice)</a:t>
            </a:r>
          </a:p>
        </p:txBody>
      </p:sp>
      <p:sp>
        <p:nvSpPr>
          <p:cNvPr id="16398" name="Line 13">
            <a:extLst>
              <a:ext uri="{FF2B5EF4-FFF2-40B4-BE49-F238E27FC236}">
                <a16:creationId xmlns:a16="http://schemas.microsoft.com/office/drawing/2014/main" id="{20EDE1F1-79F1-1F4A-AC9E-A79D76C9B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480050"/>
            <a:ext cx="838200" cy="6223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6FA4C166-5C0B-CB45-BB51-A0BBF3F3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1193800"/>
            <a:ext cx="1949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Beam </a:t>
            </a:r>
            <a:r>
              <a:rPr lang="en-US" altLang="en-US" sz="2000" b="1">
                <a:solidFill>
                  <a:srgbClr val="333399"/>
                </a:solidFill>
              </a:rPr>
              <a:t>(manga)</a:t>
            </a:r>
          </a:p>
        </p:txBody>
      </p:sp>
      <p:grpSp>
        <p:nvGrpSpPr>
          <p:cNvPr id="16400" name="Group 15">
            <a:extLst>
              <a:ext uri="{FF2B5EF4-FFF2-40B4-BE49-F238E27FC236}">
                <a16:creationId xmlns:a16="http://schemas.microsoft.com/office/drawing/2014/main" id="{006FF404-1B1D-9A46-9A43-9598CDECCA7B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2195513"/>
            <a:ext cx="4105275" cy="0"/>
            <a:chOff x="1490" y="1383"/>
            <a:chExt cx="2586" cy="0"/>
          </a:xfrm>
        </p:grpSpPr>
        <p:sp>
          <p:nvSpPr>
            <p:cNvPr id="16410" name="Line 16">
              <a:extLst>
                <a:ext uri="{FF2B5EF4-FFF2-40B4-BE49-F238E27FC236}">
                  <a16:creationId xmlns:a16="http://schemas.microsoft.com/office/drawing/2014/main" id="{EEAE756A-2D94-6E45-A7A4-736CB33F0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383"/>
              <a:ext cx="811" cy="0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7">
              <a:extLst>
                <a:ext uri="{FF2B5EF4-FFF2-40B4-BE49-F238E27FC236}">
                  <a16:creationId xmlns:a16="http://schemas.microsoft.com/office/drawing/2014/main" id="{98281F41-D426-B94E-856F-28ACA60EE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9" y="1383"/>
              <a:ext cx="772" cy="0"/>
            </a:xfrm>
            <a:prstGeom prst="line">
              <a:avLst/>
            </a:prstGeom>
            <a:noFill/>
            <a:ln w="38160" cap="sq">
              <a:solidFill>
                <a:srgbClr val="CC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1" name="Group 18">
            <a:extLst>
              <a:ext uri="{FF2B5EF4-FFF2-40B4-BE49-F238E27FC236}">
                <a16:creationId xmlns:a16="http://schemas.microsoft.com/office/drawing/2014/main" id="{33F231F4-F95B-4B48-9174-71E122C5280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133600"/>
            <a:ext cx="4235450" cy="1365250"/>
            <a:chOff x="1440" y="1344"/>
            <a:chExt cx="2668" cy="860"/>
          </a:xfrm>
        </p:grpSpPr>
        <p:sp>
          <p:nvSpPr>
            <p:cNvPr id="16408" name="Line 19">
              <a:extLst>
                <a:ext uri="{FF2B5EF4-FFF2-40B4-BE49-F238E27FC236}">
                  <a16:creationId xmlns:a16="http://schemas.microsoft.com/office/drawing/2014/main" id="{072E7E36-5887-9846-9A6F-459F5EDE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343"/>
              <a:ext cx="0" cy="862"/>
            </a:xfrm>
            <a:prstGeom prst="line">
              <a:avLst/>
            </a:prstGeom>
            <a:noFill/>
            <a:ln w="7632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>
              <a:extLst>
                <a:ext uri="{FF2B5EF4-FFF2-40B4-BE49-F238E27FC236}">
                  <a16:creationId xmlns:a16="http://schemas.microsoft.com/office/drawing/2014/main" id="{27C82EA8-664D-6942-9396-86D27657A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9" y="1343"/>
              <a:ext cx="0" cy="862"/>
            </a:xfrm>
            <a:prstGeom prst="line">
              <a:avLst/>
            </a:prstGeom>
            <a:noFill/>
            <a:ln w="76320" cap="sq">
              <a:solidFill>
                <a:srgbClr val="333399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2" name="Oval 21">
            <a:extLst>
              <a:ext uri="{FF2B5EF4-FFF2-40B4-BE49-F238E27FC236}">
                <a16:creationId xmlns:a16="http://schemas.microsoft.com/office/drawing/2014/main" id="{ADBDADB0-1AD8-DA4E-8CD7-EA3D653E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45075"/>
            <a:ext cx="371475" cy="3714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03" name="Oval 22">
            <a:extLst>
              <a:ext uri="{FF2B5EF4-FFF2-40B4-BE49-F238E27FC236}">
                <a16:creationId xmlns:a16="http://schemas.microsoft.com/office/drawing/2014/main" id="{DED8C10A-B88D-D04F-AB4D-A1F84DDC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916613"/>
            <a:ext cx="371475" cy="3714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404" name="Oval 23">
            <a:extLst>
              <a:ext uri="{FF2B5EF4-FFF2-40B4-BE49-F238E27FC236}">
                <a16:creationId xmlns:a16="http://schemas.microsoft.com/office/drawing/2014/main" id="{01B5E37F-5079-794E-B491-F0E9FC0F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028825"/>
            <a:ext cx="371475" cy="3714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405" name="Oval 24">
            <a:extLst>
              <a:ext uri="{FF2B5EF4-FFF2-40B4-BE49-F238E27FC236}">
                <a16:creationId xmlns:a16="http://schemas.microsoft.com/office/drawing/2014/main" id="{921F1D3A-51D0-DF4D-8BB2-B6407B7B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4010025"/>
            <a:ext cx="371475" cy="3714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406" name="Oval 25">
            <a:extLst>
              <a:ext uri="{FF2B5EF4-FFF2-40B4-BE49-F238E27FC236}">
                <a16:creationId xmlns:a16="http://schemas.microsoft.com/office/drawing/2014/main" id="{759754DD-FE9A-E944-9ECB-AF87E0A9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953000"/>
            <a:ext cx="371475" cy="3714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407" name="Text Box 26">
            <a:extLst>
              <a:ext uri="{FF2B5EF4-FFF2-40B4-BE49-F238E27FC236}">
                <a16:creationId xmlns:a16="http://schemas.microsoft.com/office/drawing/2014/main" id="{359E8BB6-6210-AA4C-81F4-667CA2D4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Las Partes de un Bote a Motor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4D7D767E-3197-AD44-BF51-C9CFC2A8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100497-4879-1E4D-AA65-368EF353917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E06CBF98-51C4-7B44-914A-19C08D7E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934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F87318C2-E67D-F04C-93F1-533C6CF5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66888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Bow </a:t>
            </a:r>
            <a:r>
              <a:rPr lang="en-US" altLang="en-US" sz="2000" b="1">
                <a:solidFill>
                  <a:srgbClr val="333399"/>
                </a:solidFill>
              </a:rPr>
              <a:t>(proa)</a:t>
            </a:r>
          </a:p>
        </p:txBody>
      </p:sp>
      <p:sp>
        <p:nvSpPr>
          <p:cNvPr id="17413" name="Line 4">
            <a:extLst>
              <a:ext uri="{FF2B5EF4-FFF2-40B4-BE49-F238E27FC236}">
                <a16:creationId xmlns:a16="http://schemas.microsoft.com/office/drawing/2014/main" id="{8AD9EDA8-07CE-C847-829C-9EF5E4AC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057400"/>
            <a:ext cx="1588" cy="15240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7258AB00-EDC9-EC4F-8D08-5CE0DA93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676400"/>
            <a:ext cx="1949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Gunwale</a:t>
            </a:r>
          </a:p>
          <a:p>
            <a:pPr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(regala, borda)</a:t>
            </a:r>
          </a:p>
        </p:txBody>
      </p:sp>
      <p:sp>
        <p:nvSpPr>
          <p:cNvPr id="17415" name="Line 6">
            <a:extLst>
              <a:ext uri="{FF2B5EF4-FFF2-40B4-BE49-F238E27FC236}">
                <a16:creationId xmlns:a16="http://schemas.microsoft.com/office/drawing/2014/main" id="{80A906C5-980F-F343-A33A-F1B324503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2050" y="2209800"/>
            <a:ext cx="469900" cy="11430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621A73EC-23D6-1442-B9BF-5602ECF6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05400"/>
            <a:ext cx="183356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  Cleat</a:t>
            </a:r>
          </a:p>
          <a:p>
            <a:pPr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 </a:t>
            </a:r>
            <a:r>
              <a:rPr lang="en-US" altLang="en-US" sz="2000" b="1">
                <a:solidFill>
                  <a:srgbClr val="333399"/>
                </a:solidFill>
              </a:rPr>
              <a:t>(cornamusa)</a:t>
            </a:r>
          </a:p>
        </p:txBody>
      </p:sp>
      <p:sp>
        <p:nvSpPr>
          <p:cNvPr id="17417" name="Line 8">
            <a:extLst>
              <a:ext uri="{FF2B5EF4-FFF2-40B4-BE49-F238E27FC236}">
                <a16:creationId xmlns:a16="http://schemas.microsoft.com/office/drawing/2014/main" id="{6293F4D8-F017-194D-9264-7584FCCA9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946525"/>
            <a:ext cx="142875" cy="192722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5D7834C8-8168-4A48-8170-E831A810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5380038"/>
            <a:ext cx="1357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Stern </a:t>
            </a:r>
            <a:r>
              <a:rPr lang="en-US" altLang="en-US" sz="2000" b="1">
                <a:solidFill>
                  <a:srgbClr val="333399"/>
                </a:solidFill>
              </a:rPr>
              <a:t>(popa)</a:t>
            </a:r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90BB0CAB-EDD9-6D47-AA4B-01B9DC08F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4032250"/>
            <a:ext cx="2209800" cy="19177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C2F5B5E1-33CC-9F47-A350-1E178BEC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81600"/>
            <a:ext cx="2019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Transom</a:t>
            </a:r>
          </a:p>
          <a:p>
            <a:pPr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(espejo de popa)</a:t>
            </a:r>
          </a:p>
        </p:txBody>
      </p:sp>
      <p:sp>
        <p:nvSpPr>
          <p:cNvPr id="17421" name="Line 12">
            <a:extLst>
              <a:ext uri="{FF2B5EF4-FFF2-40B4-BE49-F238E27FC236}">
                <a16:creationId xmlns:a16="http://schemas.microsoft.com/office/drawing/2014/main" id="{DD7F9C72-F1C2-6444-BB27-DDEF0B31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641850"/>
            <a:ext cx="914400" cy="12319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FB9AEEF0-3C7A-BA45-AE6B-474EF022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122238"/>
            <a:ext cx="8001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Ejercicio Práctico</a:t>
            </a:r>
          </a:p>
        </p:txBody>
      </p:sp>
      <p:sp>
        <p:nvSpPr>
          <p:cNvPr id="17423" name="Oval 14">
            <a:extLst>
              <a:ext uri="{FF2B5EF4-FFF2-40B4-BE49-F238E27FC236}">
                <a16:creationId xmlns:a16="http://schemas.microsoft.com/office/drawing/2014/main" id="{4E61ED55-FCEA-AB4B-B699-E830F46E2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28800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424" name="Oval 15">
            <a:extLst>
              <a:ext uri="{FF2B5EF4-FFF2-40B4-BE49-F238E27FC236}">
                <a16:creationId xmlns:a16="http://schemas.microsoft.com/office/drawing/2014/main" id="{1780B808-9B2F-5247-9CE0-9823881C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19275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425" name="Oval 16">
            <a:extLst>
              <a:ext uri="{FF2B5EF4-FFF2-40B4-BE49-F238E27FC236}">
                <a16:creationId xmlns:a16="http://schemas.microsoft.com/office/drawing/2014/main" id="{21D512C1-901C-A545-8F49-ED58B515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5000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7426" name="Oval 17">
            <a:extLst>
              <a:ext uri="{FF2B5EF4-FFF2-40B4-BE49-F238E27FC236}">
                <a16:creationId xmlns:a16="http://schemas.microsoft.com/office/drawing/2014/main" id="{742B9355-0C8A-1941-8882-25432676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724525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427" name="Oval 18">
            <a:extLst>
              <a:ext uri="{FF2B5EF4-FFF2-40B4-BE49-F238E27FC236}">
                <a16:creationId xmlns:a16="http://schemas.microsoft.com/office/drawing/2014/main" id="{A78C604E-0F75-F144-B84E-187A38C2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5715000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521BE280-85B9-414C-88F3-7CE126F5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15BD52-B2D7-F541-A1B8-CEF0D41B1A9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050654D8-7592-8047-853B-D048C94F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934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E3FDD1C4-52A8-854A-97D0-E9AFA572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66888"/>
            <a:ext cx="1790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Forward </a:t>
            </a:r>
            <a:r>
              <a:rPr lang="en-US" altLang="en-US" sz="2000" b="1">
                <a:solidFill>
                  <a:srgbClr val="333399"/>
                </a:solidFill>
              </a:rPr>
              <a:t>(hacia proa)</a:t>
            </a:r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112A2E7E-57D3-9F4D-96C1-126ED534A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9050" y="2209800"/>
            <a:ext cx="317500" cy="12192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2C957AC-11F8-B146-AA17-9B4F90A9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76400"/>
            <a:ext cx="2133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Starboard </a:t>
            </a:r>
            <a:r>
              <a:rPr lang="en-US" altLang="en-US" sz="2000" b="1">
                <a:solidFill>
                  <a:srgbClr val="333399"/>
                </a:solidFill>
              </a:rPr>
              <a:t>(estribor)</a:t>
            </a:r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3F6A11B1-8EA0-CF43-B5E2-F89BE923D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09800"/>
            <a:ext cx="1588" cy="6858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DC4DE7B-379E-B240-86E4-BF3A534B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335588"/>
            <a:ext cx="1990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Port </a:t>
            </a:r>
          </a:p>
          <a:p>
            <a:pPr algn="r"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(puerto, babor)</a:t>
            </a:r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C7DDBE13-9B46-074A-AD4C-FCF8B3189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094288"/>
            <a:ext cx="1588" cy="8509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15771F6A-A822-FD45-A1D4-7FBABA53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59400"/>
            <a:ext cx="1695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3200" b="1">
                <a:solidFill>
                  <a:srgbClr val="333399"/>
                </a:solidFill>
              </a:rPr>
              <a:t>Aft</a:t>
            </a:r>
          </a:p>
          <a:p>
            <a:pPr algn="r"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(a popa)</a:t>
            </a:r>
          </a:p>
        </p:txBody>
      </p:sp>
      <p:sp>
        <p:nvSpPr>
          <p:cNvPr id="18443" name="Line 10">
            <a:extLst>
              <a:ext uri="{FF2B5EF4-FFF2-40B4-BE49-F238E27FC236}">
                <a16:creationId xmlns:a16="http://schemas.microsoft.com/office/drawing/2014/main" id="{F4218C3D-E4A0-BF4C-BDF7-18A9B4A08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99125"/>
            <a:ext cx="1066800" cy="1588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Oval 11">
            <a:extLst>
              <a:ext uri="{FF2B5EF4-FFF2-40B4-BE49-F238E27FC236}">
                <a16:creationId xmlns:a16="http://schemas.microsoft.com/office/drawing/2014/main" id="{E74579A3-4D39-294E-BF08-18DD85AA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0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5" name="Oval 12">
            <a:extLst>
              <a:ext uri="{FF2B5EF4-FFF2-40B4-BE49-F238E27FC236}">
                <a16:creationId xmlns:a16="http://schemas.microsoft.com/office/drawing/2014/main" id="{8A1CAC71-DD54-2C4B-9C41-2B38A626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446" name="Oval 13">
            <a:extLst>
              <a:ext uri="{FF2B5EF4-FFF2-40B4-BE49-F238E27FC236}">
                <a16:creationId xmlns:a16="http://schemas.microsoft.com/office/drawing/2014/main" id="{EA8EA7A5-304C-4448-8423-0B673A2F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5457825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447" name="Oval 14">
            <a:extLst>
              <a:ext uri="{FF2B5EF4-FFF2-40B4-BE49-F238E27FC236}">
                <a16:creationId xmlns:a16="http://schemas.microsoft.com/office/drawing/2014/main" id="{FAF1D397-0FF1-A241-8C44-5E793928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5470525"/>
            <a:ext cx="457200" cy="457200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48" name="Text Box 15">
            <a:extLst>
              <a:ext uri="{FF2B5EF4-FFF2-40B4-BE49-F238E27FC236}">
                <a16:creationId xmlns:a16="http://schemas.microsoft.com/office/drawing/2014/main" id="{5CE23460-649B-AF44-B9C8-DE5186D6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87313"/>
            <a:ext cx="8001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4000" b="1" i="1">
                <a:solidFill>
                  <a:srgbClr val="00B050"/>
                </a:solidFill>
              </a:rPr>
              <a:t>Ejercicio Práctico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F770940B-6BD4-494F-980B-039501B6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CE9568-F6B4-A04A-A0F9-D2D49D70255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A5659086-7034-7740-9F77-09648E25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172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7B6C8051-885C-FD48-AC23-BE5FF330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828800"/>
            <a:ext cx="29718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32E3AEC3-24ED-6045-9A92-B7D8539B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Tipos de </a:t>
            </a: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Propulsión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E6BBDD93-2CC3-E44C-BFC1-891EC718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5867400" cy="2743200"/>
          </a:xfrm>
          <a:prstGeom prst="rect">
            <a:avLst/>
          </a:prstGeom>
          <a:noFill/>
          <a:ln w="9360" cap="sq">
            <a:solidFill>
              <a:srgbClr val="B7D6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Outboard </a:t>
            </a:r>
            <a:r>
              <a:rPr lang="en-US" altLang="en-US" sz="2000" b="1">
                <a:solidFill>
                  <a:srgbClr val="FFFFFF"/>
                </a:solidFill>
              </a:rPr>
              <a:t>(fuera de borda)</a:t>
            </a:r>
          </a:p>
          <a:p>
            <a:pPr eaLnBrk="1" hangingPunct="1"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Inboard </a:t>
            </a:r>
            <a:r>
              <a:rPr lang="en-US" altLang="en-US" sz="2000" b="1">
                <a:solidFill>
                  <a:srgbClr val="FFFFFF"/>
                </a:solidFill>
              </a:rPr>
              <a:t>(dentro de borda)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Inboard/Outboard I/O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Jet</a:t>
            </a:r>
          </a:p>
          <a:p>
            <a:pPr eaLnBrk="1" hangingPunct="1"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FFFFFF"/>
                </a:solidFill>
              </a:rPr>
              <a:t>Azipod </a:t>
            </a:r>
            <a:r>
              <a:rPr lang="en-US" altLang="en-US" sz="2000" b="1">
                <a:solidFill>
                  <a:srgbClr val="FFFFFF"/>
                </a:solidFill>
              </a:rPr>
              <a:t>(cruceros)</a:t>
            </a:r>
          </a:p>
        </p:txBody>
      </p:sp>
      <p:pic>
        <p:nvPicPr>
          <p:cNvPr id="19463" name="Picture 6">
            <a:extLst>
              <a:ext uri="{FF2B5EF4-FFF2-40B4-BE49-F238E27FC236}">
                <a16:creationId xmlns:a16="http://schemas.microsoft.com/office/drawing/2014/main" id="{3871EE37-CB3F-2A4D-9B2D-566BD9E7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6336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4" name="Picture 7">
            <a:extLst>
              <a:ext uri="{FF2B5EF4-FFF2-40B4-BE49-F238E27FC236}">
                <a16:creationId xmlns:a16="http://schemas.microsoft.com/office/drawing/2014/main" id="{6CBB8394-DD85-224E-81FE-CED237DB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6320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5" name="Picture 8">
            <a:extLst>
              <a:ext uri="{FF2B5EF4-FFF2-40B4-BE49-F238E27FC236}">
                <a16:creationId xmlns:a16="http://schemas.microsoft.com/office/drawing/2014/main" id="{BDE374C8-8A26-F541-88BB-E2C6A90E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6320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6" name="Rectangle 9">
            <a:extLst>
              <a:ext uri="{FF2B5EF4-FFF2-40B4-BE49-F238E27FC236}">
                <a16:creationId xmlns:a16="http://schemas.microsoft.com/office/drawing/2014/main" id="{89FE37A4-7108-0D46-AB1F-86C99165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7CEF124F-C88D-1141-ADB2-A56F8AAF0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471794-EA23-1146-8CFB-7BD58530D9F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FA2B2EC-8994-F647-B5F5-86321183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54250"/>
            <a:ext cx="3200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Outboard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(fuera de borda)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FE90A602-CFEE-6046-94E8-84DF42CC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Tipos de Motores Marinos</a:t>
            </a: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3C8305A3-B1B8-B74E-9547-51BC8345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88" y="1371600"/>
            <a:ext cx="4824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8FD9E26-92F5-0049-9762-7574AE2A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AE7C0C-F5C6-7946-B93C-C6D987D1812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60E8348-345B-2F4D-8710-90AB013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8797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3">
            <a:extLst>
              <a:ext uri="{FF2B5EF4-FFF2-40B4-BE49-F238E27FC236}">
                <a16:creationId xmlns:a16="http://schemas.microsoft.com/office/drawing/2014/main" id="{64332D12-02A7-8145-B19D-CFAD4C5E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8001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40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48223A65-DC7F-F54C-BC0F-5EC9D455D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22431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Inboard </a:t>
            </a:r>
            <a:r>
              <a:rPr lang="en-US" altLang="en-US" sz="2000" b="1">
                <a:solidFill>
                  <a:srgbClr val="000066"/>
                </a:solidFill>
              </a:rPr>
              <a:t>(dentro de la borda)</a:t>
            </a:r>
          </a:p>
        </p:txBody>
      </p:sp>
      <p:pic>
        <p:nvPicPr>
          <p:cNvPr id="21510" name="Picture 5">
            <a:extLst>
              <a:ext uri="{FF2B5EF4-FFF2-40B4-BE49-F238E27FC236}">
                <a16:creationId xmlns:a16="http://schemas.microsoft.com/office/drawing/2014/main" id="{1E51723B-CD58-1C46-B107-16E2E1D8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733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1" name="Rectangle 6">
            <a:extLst>
              <a:ext uri="{FF2B5EF4-FFF2-40B4-BE49-F238E27FC236}">
                <a16:creationId xmlns:a16="http://schemas.microsoft.com/office/drawing/2014/main" id="{A33CDD71-1D25-874D-871B-620A484E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Tipos de Motores Marinos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7485729-E927-914F-8394-652FB99F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0A7FF6-814E-CC41-8BF8-A7DCD66D917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B26D413-7D53-3B4A-B03C-5F85B254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3752850"/>
            <a:ext cx="8856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Text Box 3">
            <a:extLst>
              <a:ext uri="{FF2B5EF4-FFF2-40B4-BE49-F238E27FC236}">
                <a16:creationId xmlns:a16="http://schemas.microsoft.com/office/drawing/2014/main" id="{33BD0FB1-245B-574A-A084-D1F053F4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Tipos de Motores Marinos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2F3EF708-ADD7-6E45-BB19-796FBF80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76425"/>
            <a:ext cx="4800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Stern Drive (Mixto)</a:t>
            </a:r>
          </a:p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INBOARD/OUTBOARD</a:t>
            </a:r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18D75CAD-03BD-4940-BD8E-C9580B95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50" y="1219200"/>
            <a:ext cx="4375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B32A30DA-8F16-8B45-B505-5975E543F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221166-6714-0E48-B8B1-6E7BF4E973F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B2F9ED6-6BFE-6944-9822-3707B156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4495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Jet Drive</a:t>
            </a:r>
          </a:p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PWC </a:t>
            </a:r>
          </a:p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P</a:t>
            </a:r>
            <a:r>
              <a:rPr lang="en-US" altLang="en-US" sz="3200" b="1">
                <a:solidFill>
                  <a:srgbClr val="000066"/>
                </a:solidFill>
              </a:rPr>
              <a:t>ersonal </a:t>
            </a:r>
            <a:r>
              <a:rPr lang="en-US" altLang="en-US" sz="3200" b="1">
                <a:solidFill>
                  <a:srgbClr val="FF0000"/>
                </a:solidFill>
              </a:rPr>
              <a:t>W</a:t>
            </a:r>
            <a:r>
              <a:rPr lang="en-US" altLang="en-US" sz="3200" b="1">
                <a:solidFill>
                  <a:srgbClr val="000066"/>
                </a:solidFill>
              </a:rPr>
              <a:t>ater </a:t>
            </a:r>
            <a:r>
              <a:rPr lang="en-US" altLang="en-US" sz="3200" b="1">
                <a:solidFill>
                  <a:srgbClr val="FF0000"/>
                </a:solidFill>
              </a:rPr>
              <a:t>C</a:t>
            </a:r>
            <a:r>
              <a:rPr lang="en-US" altLang="en-US" sz="3200" b="1">
                <a:solidFill>
                  <a:srgbClr val="000066"/>
                </a:solidFill>
              </a:rPr>
              <a:t>raft</a:t>
            </a:r>
          </a:p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(Motora </a:t>
            </a:r>
            <a:r>
              <a:rPr lang="es-PR" altLang="en-US" sz="3200" b="1">
                <a:solidFill>
                  <a:srgbClr val="000066"/>
                </a:solidFill>
              </a:rPr>
              <a:t>Acuática</a:t>
            </a:r>
            <a:r>
              <a:rPr lang="en-US" altLang="en-US" sz="3200" b="1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CDA26BA5-EA8F-CA4A-9BA7-81B923E1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495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E28CED58-3641-534F-A1F7-918B0340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60007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5">
            <a:extLst>
              <a:ext uri="{FF2B5EF4-FFF2-40B4-BE49-F238E27FC236}">
                <a16:creationId xmlns:a16="http://schemas.microsoft.com/office/drawing/2014/main" id="{0B9AAA5F-C777-C74B-A3DE-DC7CD8EC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"/>
            <a:ext cx="807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Tipos de Motores Marinos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50DB211B-55E1-A447-B10F-E9C4629BE9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5784850"/>
            <a:ext cx="1295400" cy="774700"/>
          </a:xfrm>
          <a:prstGeom prst="line">
            <a:avLst/>
          </a:prstGeom>
          <a:noFill/>
          <a:ln w="50760" cap="rnd">
            <a:solidFill>
              <a:srgbClr val="333399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D08D311A-7A0E-8C4C-8FE3-C70FBC8A9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638800"/>
            <a:ext cx="1371600" cy="25400"/>
          </a:xfrm>
          <a:prstGeom prst="line">
            <a:avLst/>
          </a:prstGeom>
          <a:noFill/>
          <a:ln w="50760" cap="rnd">
            <a:solidFill>
              <a:srgbClr val="333399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ACC3B098-721A-5541-A0BF-43BB6A39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AF0833-377F-E640-B419-56DAD72D295F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2390FCAE-AC56-C840-A313-0EDD6F1B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3">
            <a:extLst>
              <a:ext uri="{FF2B5EF4-FFF2-40B4-BE49-F238E27FC236}">
                <a16:creationId xmlns:a16="http://schemas.microsoft.com/office/drawing/2014/main" id="{A80A38F3-1766-8D49-B123-63D9D61E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4775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¿Cual es el Bote para Usted?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43E42C5-935A-2648-8F18-C989A9B1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6" name="Boat Horn Largo.wav">
            <a:hlinkClick r:id="" action="ppaction://media"/>
            <a:extLst>
              <a:ext uri="{FF2B5EF4-FFF2-40B4-BE49-F238E27FC236}">
                <a16:creationId xmlns:a16="http://schemas.microsoft.com/office/drawing/2014/main" id="{57FF721D-1BD3-FC49-8FD3-750A48C9EA13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EB9B309F-779B-4F4E-B0F1-2EFA35E6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81C9B9-0ED0-2042-AA23-EC1BC11837F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F8E6165-9155-FE40-A892-2F1FF89B4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Motores Fuera de Borda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265B659-ED0D-5B4E-87A1-6C7D8E15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Ventajas 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Fácil de dar mantenimiento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No ocupa espacio en cubierta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Menor peso para su caballaje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AC55D00F-6C7B-4447-A3FF-146D230B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5">
            <a:extLst>
              <a:ext uri="{FF2B5EF4-FFF2-40B4-BE49-F238E27FC236}">
                <a16:creationId xmlns:a16="http://schemas.microsoft.com/office/drawing/2014/main" id="{144A448B-B82A-474F-817B-1E483D5E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CC2DDCBA-1A3F-EC41-A721-3B1F8A4C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7888C0-2A63-E349-BF86-5899E982832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D495C2DE-B0D1-CF45-9326-626F53345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Motor Fuera de Borda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1C82A54-C8B7-DC46-B00A-82CF2B3C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41910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Desventajas</a:t>
            </a:r>
          </a:p>
          <a:p>
            <a:pPr marL="736600" lvl="1" indent="-27940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Mayores revoluciones</a:t>
            </a:r>
          </a:p>
          <a:p>
            <a:pPr marL="736600" lvl="1" indent="-27940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Operación menos eficiente</a:t>
            </a:r>
          </a:p>
          <a:p>
            <a:pPr marL="736600" lvl="1" indent="-27940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Podría requerir cortar el espejo de popa</a:t>
            </a: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s-PR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1ED49092-5425-0C42-9754-E06417A3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Rectangle 5">
            <a:extLst>
              <a:ext uri="{FF2B5EF4-FFF2-40B4-BE49-F238E27FC236}">
                <a16:creationId xmlns:a16="http://schemas.microsoft.com/office/drawing/2014/main" id="{AB0E005A-DEDD-B948-8AA3-3662B174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6E211A5-7CF5-7E48-ACFA-E3975C9F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ED136B-C5EF-E24D-BED8-53C369070E0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F7D465AE-29A8-9F40-8253-FFC9F034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Stern Drives </a:t>
            </a: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(Mixto)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1379725B-8925-944D-8B59-F0E54CED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4343400" cy="4924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Ventajas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silencioso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consumo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combustible</a:t>
            </a: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Menos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revoluciones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puede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subir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bajar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pata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D5BD3D74-0439-DC49-A833-56E94F13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3" y="1847850"/>
            <a:ext cx="4524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Rectangle 5">
            <a:extLst>
              <a:ext uri="{FF2B5EF4-FFF2-40B4-BE49-F238E27FC236}">
                <a16:creationId xmlns:a16="http://schemas.microsoft.com/office/drawing/2014/main" id="{DFCB3921-B55C-4C47-A764-D53DB92E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FB85BE11-947F-2642-9B1E-A2D97DD6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08388"/>
            <a:ext cx="1600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Outdrive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   </a:t>
            </a:r>
            <a:r>
              <a:rPr lang="en-US" altLang="en-US" sz="2000" b="1">
                <a:solidFill>
                  <a:srgbClr val="000066"/>
                </a:solidFill>
              </a:rPr>
              <a:t>(pata)</a:t>
            </a:r>
          </a:p>
        </p:txBody>
      </p:sp>
      <p:cxnSp>
        <p:nvCxnSpPr>
          <p:cNvPr id="26632" name="AutoShape 7">
            <a:extLst>
              <a:ext uri="{FF2B5EF4-FFF2-40B4-BE49-F238E27FC236}">
                <a16:creationId xmlns:a16="http://schemas.microsoft.com/office/drawing/2014/main" id="{B5653DF5-53B7-4D4A-B4B5-EB1269A1B73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000206" y="4114007"/>
            <a:ext cx="534987" cy="381000"/>
          </a:xfrm>
          <a:prstGeom prst="bentConnector3">
            <a:avLst>
              <a:gd name="adj1" fmla="val 49764"/>
            </a:avLst>
          </a:prstGeom>
          <a:noFill/>
          <a:ln w="9360" cap="sq">
            <a:solidFill>
              <a:srgbClr val="00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TextBox 8">
            <a:extLst>
              <a:ext uri="{FF2B5EF4-FFF2-40B4-BE49-F238E27FC236}">
                <a16:creationId xmlns:a16="http://schemas.microsoft.com/office/drawing/2014/main" id="{F5C83FD6-698D-1F41-8B35-F63EE0E3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0574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(MIXTO)</a:t>
            </a:r>
            <a:endParaRPr lang="es-P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D4C75636-E939-0D4F-AB44-78C33CA2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000A82-B20D-4A49-9775-E0DE0505B90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8C2CC343-0038-114F-AE62-20C5DD04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Stern Drives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D3F7321-DA48-E048-A00E-41CCC2898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1219200"/>
            <a:ext cx="4343400" cy="5133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75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Desventajas</a:t>
            </a: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Mas peso por caballaje</a:t>
            </a:r>
          </a:p>
          <a:p>
            <a:pPr marL="736600" lvl="1" indent="-279400"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Consume espacio en la cubierta</a:t>
            </a:r>
          </a:p>
          <a:p>
            <a:pPr marL="736600" lvl="1" indent="-2794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Puede dar problemas con los engranajes de la pata</a:t>
            </a:r>
          </a:p>
          <a:p>
            <a:pPr marL="339725" indent="-336550" eaLnBrk="1" hangingPunct="1">
              <a:spcBef>
                <a:spcPts val="7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95CCBCA9-B5B8-394E-B532-98063B4A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1828800"/>
            <a:ext cx="4524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Rectangle 5">
            <a:extLst>
              <a:ext uri="{FF2B5EF4-FFF2-40B4-BE49-F238E27FC236}">
                <a16:creationId xmlns:a16="http://schemas.microsoft.com/office/drawing/2014/main" id="{A4B48E39-EFD2-4E4A-809F-2D370059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13716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0B6C0041-09E6-4640-B669-E7065108E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C2FB27-C603-6A47-B35D-D094C83F3DB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1D1548F-9DDD-4A45-BE3A-281D28FF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5EF48605-B8D8-064E-9BF7-8C200618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Motores dentro de la borda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BFF0A1B5-3A57-1141-8371-9C055717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Ventajas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Transmisión directa de la potencia a la hélice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Todo menos la hélice esta dentro de la embarcación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C23AFF8F-3C73-F14B-B646-3FAEE382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42875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28679" name="Picture 6">
            <a:extLst>
              <a:ext uri="{FF2B5EF4-FFF2-40B4-BE49-F238E27FC236}">
                <a16:creationId xmlns:a16="http://schemas.microsoft.com/office/drawing/2014/main" id="{A268E94A-7A5F-8748-80E9-31312B6E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1806575"/>
            <a:ext cx="45910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8FFD677-6AF3-2840-8FE4-05AAA2F7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F867C2-4AAD-E940-A992-821A5C34D35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0DDD541-C0B6-B742-B9C6-C763A0B8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745B214D-92DC-874B-BA41-D0AFA11E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Motor Dentro de la Borda</a:t>
            </a: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0D7C3BA3-EDE7-7A4A-97E1-6DB9F658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4292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600" b="1">
                <a:solidFill>
                  <a:srgbClr val="000066"/>
                </a:solidFill>
              </a:rPr>
              <a:t>Desventajas</a:t>
            </a:r>
          </a:p>
          <a:p>
            <a:pPr lvl="1"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600" b="1">
                <a:solidFill>
                  <a:srgbClr val="000066"/>
                </a:solidFill>
              </a:rPr>
              <a:t>Mas costoso al comprar</a:t>
            </a:r>
          </a:p>
          <a:p>
            <a:pPr lvl="1" eaLnBrk="1" hangingPunct="1">
              <a:spcBef>
                <a:spcPts val="9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600" b="1">
                <a:solidFill>
                  <a:srgbClr val="000066"/>
                </a:solidFill>
              </a:rPr>
              <a:t>Mantenimiento es mas difícil y costoso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F3FA6DE5-0F0A-5C48-B311-ED331333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142875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29703" name="Picture 6">
            <a:extLst>
              <a:ext uri="{FF2B5EF4-FFF2-40B4-BE49-F238E27FC236}">
                <a16:creationId xmlns:a16="http://schemas.microsoft.com/office/drawing/2014/main" id="{CA564DB8-A0A2-E646-8A5F-C60E0A87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2362200"/>
            <a:ext cx="43672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4" name="TextBox 7">
            <a:extLst>
              <a:ext uri="{FF2B5EF4-FFF2-40B4-BE49-F238E27FC236}">
                <a16:creationId xmlns:a16="http://schemas.microsoft.com/office/drawing/2014/main" id="{4EDB3D37-D9E7-5D48-905E-858C384C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62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Pata de gallina</a:t>
            </a:r>
            <a:endParaRPr lang="es-PR" altLang="en-US">
              <a:solidFill>
                <a:schemeClr val="tx1"/>
              </a:solidFill>
            </a:endParaRPr>
          </a:p>
        </p:txBody>
      </p:sp>
      <p:cxnSp>
        <p:nvCxnSpPr>
          <p:cNvPr id="29705" name="Straight Arrow Connector 9">
            <a:extLst>
              <a:ext uri="{FF2B5EF4-FFF2-40B4-BE49-F238E27FC236}">
                <a16:creationId xmlns:a16="http://schemas.microsoft.com/office/drawing/2014/main" id="{1B4AD3B9-E93B-A640-9C42-77F4845A24C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29400" y="4876800"/>
            <a:ext cx="609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0AA1C3E2-188A-8047-A5EE-FFE53E28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500B7C-37EC-2249-B5A2-A1DF04BA7FC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56D5476-5539-3845-945D-7EB354F31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4953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A1AF3265-512E-9246-8E1E-B5224A21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6913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Ventajas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No tiene hélice expuesta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Muy maniobrable mientras est</a:t>
            </a:r>
            <a:r>
              <a:rPr lang="es-PR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s-PR" altLang="en-US" sz="3200" b="1">
                <a:solidFill>
                  <a:srgbClr val="000066"/>
                </a:solidFill>
              </a:rPr>
              <a:t> en marcha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9401CF24-0731-FC48-9086-3E563781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Jet Drives</a:t>
            </a:r>
          </a:p>
        </p:txBody>
      </p:sp>
      <p:pic>
        <p:nvPicPr>
          <p:cNvPr id="30726" name="Picture 5">
            <a:extLst>
              <a:ext uri="{FF2B5EF4-FFF2-40B4-BE49-F238E27FC236}">
                <a16:creationId xmlns:a16="http://schemas.microsoft.com/office/drawing/2014/main" id="{F907906C-A6C4-E341-994B-EEEECC74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66913"/>
            <a:ext cx="48006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7" name="Rectangle 6">
            <a:extLst>
              <a:ext uri="{FF2B5EF4-FFF2-40B4-BE49-F238E27FC236}">
                <a16:creationId xmlns:a16="http://schemas.microsoft.com/office/drawing/2014/main" id="{FFAFE6D0-C289-EE42-B91E-ED5B2FE6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19200"/>
            <a:ext cx="2286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002B84B6-5F6E-304E-B483-07CE406E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C6DBF4-8982-0445-BC6E-5BE8E76D96F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0A86B18-025B-7949-860F-F610756B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4953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2AA6AC15-3D3A-014D-ABE7-05744C0D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Desventajas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Pierde Maniobrabilidad a baja velocidad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No maniobra cuando se suelta el acelerador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B366340B-92CC-6144-8E02-CA3BBA42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Jet Drives</a:t>
            </a:r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7514B7FC-29D8-DC4C-937E-908D7BDA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966913"/>
            <a:ext cx="49530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1" name="Rectangle 6">
            <a:extLst>
              <a:ext uri="{FF2B5EF4-FFF2-40B4-BE49-F238E27FC236}">
                <a16:creationId xmlns:a16="http://schemas.microsoft.com/office/drawing/2014/main" id="{8B084077-73B3-544A-9F4D-43489C45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B7C3329A-E4E8-F445-A6D4-1EE1020E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E2F5B0-2CBF-E34C-B13B-55D9787963B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AD1DD5E5-B9E7-A94D-9B86-47AB1F81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8" y="1219200"/>
            <a:ext cx="30368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2" name="Picture 3">
            <a:extLst>
              <a:ext uri="{FF2B5EF4-FFF2-40B4-BE49-F238E27FC236}">
                <a16:creationId xmlns:a16="http://schemas.microsoft.com/office/drawing/2014/main" id="{24E3F118-BAE8-A741-8D50-CCC30DFC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617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43883EF8-44B2-2B4A-ACDC-76C4E3399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¿Donde vas a Navegar?</a:t>
            </a: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29F3951F-9097-C34B-AE42-3FF8304D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86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Escoja su bote para sus necesidades</a:t>
            </a:r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A1180D56-39E1-EF4D-977A-5F846155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2776" name="Rectangle 7">
            <a:extLst>
              <a:ext uri="{FF2B5EF4-FFF2-40B4-BE49-F238E27FC236}">
                <a16:creationId xmlns:a16="http://schemas.microsoft.com/office/drawing/2014/main" id="{71C2292A-6872-304D-B97E-32AEBE7F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9850"/>
            <a:ext cx="6172200" cy="1333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2777" name="Text Box 8">
            <a:extLst>
              <a:ext uri="{FF2B5EF4-FFF2-40B4-BE49-F238E27FC236}">
                <a16:creationId xmlns:a16="http://schemas.microsoft.com/office/drawing/2014/main" id="{B942924E-FDC4-4C4F-B778-494C906D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461125"/>
            <a:ext cx="1981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Reprinted with permission from Hamilton Jet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B2B383E-9C95-994A-8EDE-0D25E36F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B46455-C313-074B-8C41-006B2E33F26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DC6B8EA-4E82-ED40-B2C0-FA1B56866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91440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32A72BA6-BAA9-9D46-AA6D-9B4A0E15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807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Diseño de los Cascos (hulls)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A5ED4A37-29DE-044E-A610-77955FD5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00B050"/>
                </a:solidFill>
              </a:rPr>
              <a:t>Displacement HULL</a:t>
            </a:r>
            <a:r>
              <a:rPr lang="en-US" altLang="en-US" sz="2000" b="1">
                <a:solidFill>
                  <a:srgbClr val="00B050"/>
                </a:solidFill>
              </a:rPr>
              <a:t>( desplazamiento)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000066"/>
                </a:solidFill>
              </a:rPr>
              <a:t> Se empuja atraves del           agua</a:t>
            </a:r>
          </a:p>
          <a:p>
            <a:pPr lvl="1" eaLnBrk="1" hangingPunct="1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00B0F0"/>
                </a:solidFill>
              </a:rPr>
              <a:t>Planing Hull </a:t>
            </a:r>
            <a:r>
              <a:rPr lang="en-US" altLang="en-US" sz="2000" b="1">
                <a:solidFill>
                  <a:srgbClr val="00B0F0"/>
                </a:solidFill>
              </a:rPr>
              <a:t>(de planeo)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000066"/>
                </a:solidFill>
              </a:rPr>
              <a:t> Corre encima del agua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FF0000"/>
                </a:solidFill>
              </a:rPr>
              <a:t>Semi-desplazamiento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4400" b="1">
                <a:solidFill>
                  <a:srgbClr val="000066"/>
                </a:solidFill>
              </a:rPr>
              <a:t> Planeo Parcial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">
            <a:extLst>
              <a:ext uri="{FF2B5EF4-FFF2-40B4-BE49-F238E27FC236}">
                <a16:creationId xmlns:a16="http://schemas.microsoft.com/office/drawing/2014/main" id="{5E2CC9B6-5D3A-D046-AEFB-A3E4B45C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872F08-874D-FF4B-8FB0-B8BB3265024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99DE544-D4D6-274B-B35A-92F521B7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8115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Los </a:t>
            </a:r>
            <a:r>
              <a:rPr lang="es-PR" altLang="en-US" sz="2800" b="1">
                <a:solidFill>
                  <a:srgbClr val="000066"/>
                </a:solidFill>
              </a:rPr>
              <a:t>Principios</a:t>
            </a:r>
            <a:r>
              <a:rPr lang="en-US" altLang="en-US" sz="2800" b="1">
                <a:solidFill>
                  <a:srgbClr val="000066"/>
                </a:solidFill>
              </a:rPr>
              <a:t> </a:t>
            </a:r>
            <a:r>
              <a:rPr lang="es-PR" altLang="en-US" sz="2800" b="1">
                <a:solidFill>
                  <a:srgbClr val="000066"/>
                </a:solidFill>
              </a:rPr>
              <a:t>Básicos</a:t>
            </a:r>
            <a:r>
              <a:rPr lang="en-US" altLang="en-US" sz="2800" b="1">
                <a:solidFill>
                  <a:srgbClr val="000066"/>
                </a:solidFill>
              </a:rPr>
              <a:t> de la </a:t>
            </a:r>
            <a:r>
              <a:rPr lang="es-PR" altLang="en-US" sz="2800" b="1">
                <a:solidFill>
                  <a:srgbClr val="000066"/>
                </a:solidFill>
              </a:rPr>
              <a:t>Buena Marinería, Aplican Irrespectivo</a:t>
            </a:r>
            <a:r>
              <a:rPr lang="en-US" altLang="en-US" sz="2800" b="1">
                <a:solidFill>
                  <a:srgbClr val="000066"/>
                </a:solidFill>
              </a:rPr>
              <a:t> del …. 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4D4C1C7-1B7B-7F46-B031-611298B5DE1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773363"/>
            <a:ext cx="4249738" cy="2328862"/>
            <a:chOff x="48" y="1747"/>
            <a:chExt cx="2677" cy="1467"/>
          </a:xfrm>
        </p:grpSpPr>
        <p:sp>
          <p:nvSpPr>
            <p:cNvPr id="1038" name="Rectangle 4">
              <a:extLst>
                <a:ext uri="{FF2B5EF4-FFF2-40B4-BE49-F238E27FC236}">
                  <a16:creationId xmlns:a16="http://schemas.microsoft.com/office/drawing/2014/main" id="{43DB0E61-D205-574B-8491-14F9B17A0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747"/>
              <a:ext cx="267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buClr>
                  <a:srgbClr val="000066"/>
                </a:buClr>
                <a:buFont typeface="Arial" panose="020B0604020202020204" pitchFamily="34" charset="0"/>
                <a:buChar char="•"/>
              </a:pPr>
              <a:r>
                <a:rPr lang="en-US" altLang="en-US" sz="3200">
                  <a:solidFill>
                    <a:srgbClr val="000066"/>
                  </a:solidFill>
                </a:rPr>
                <a:t> </a:t>
              </a:r>
              <a:r>
                <a:rPr lang="es-PR" altLang="en-US" sz="3200">
                  <a:solidFill>
                    <a:srgbClr val="000066"/>
                  </a:solidFill>
                </a:rPr>
                <a:t>TAMA</a:t>
              </a:r>
              <a:r>
                <a:rPr lang="es-PR" altLang="en-US" sz="3200">
                  <a:solidFill>
                    <a:srgbClr val="000066"/>
                  </a:solidFill>
                  <a:latin typeface="Arial Narrow" panose="020B0604020202020204" pitchFamily="34" charset="0"/>
                </a:rPr>
                <a:t>Ñ</a:t>
              </a:r>
              <a:r>
                <a:rPr lang="es-PR" altLang="en-US" sz="3200">
                  <a:solidFill>
                    <a:srgbClr val="000066"/>
                  </a:solidFill>
                </a:rPr>
                <a:t>O</a:t>
              </a:r>
              <a:r>
                <a:rPr lang="en-US" altLang="en-US" sz="3200">
                  <a:solidFill>
                    <a:srgbClr val="000066"/>
                  </a:solidFill>
                </a:rPr>
                <a:t> DEL BOTE</a:t>
              </a:r>
            </a:p>
          </p:txBody>
        </p:sp>
        <p:graphicFrame>
          <p:nvGraphicFramePr>
            <p:cNvPr id="1027" name="Object 5">
              <a:extLst>
                <a:ext uri="{FF2B5EF4-FFF2-40B4-BE49-F238E27FC236}">
                  <a16:creationId xmlns:a16="http://schemas.microsoft.com/office/drawing/2014/main" id="{5A6BED73-B1F1-0E49-B6D0-CC6317FF7D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" y="2221"/>
            <a:ext cx="854" cy="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7899400" imgH="8280400" progId="">
                    <p:embed/>
                  </p:oleObj>
                </mc:Choice>
                <mc:Fallback>
                  <p:oleObj r:id="rId3" imgW="7899400" imgH="82804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" y="2221"/>
                          <a:ext cx="854" cy="89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">
              <a:extLst>
                <a:ext uri="{FF2B5EF4-FFF2-40B4-BE49-F238E27FC236}">
                  <a16:creationId xmlns:a16="http://schemas.microsoft.com/office/drawing/2014/main" id="{16DAC4D8-1C63-A846-810C-91239F75C6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2246"/>
            <a:ext cx="749" cy="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69596000" imgH="89877900" progId="">
                    <p:embed/>
                  </p:oleObj>
                </mc:Choice>
                <mc:Fallback>
                  <p:oleObj r:id="rId5" imgW="69596000" imgH="898779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246"/>
                          <a:ext cx="749" cy="96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D7A1A196-DDA3-4C47-8B6E-4CBCA2F3052A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2773363"/>
            <a:ext cx="4460875" cy="2228850"/>
            <a:chOff x="2850" y="1747"/>
            <a:chExt cx="2810" cy="1404"/>
          </a:xfrm>
        </p:grpSpPr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10D52104-6682-AC42-BF8A-2F85F108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7"/>
              <a:ext cx="28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lvl1pPr marL="342900" indent="-3429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4572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lvl="1" indent="0">
                <a:buClr>
                  <a:srgbClr val="000066"/>
                </a:buClr>
                <a:buFont typeface="Times New Roman" panose="02020603050405020304" pitchFamily="18" charset="0"/>
                <a:buChar char="•"/>
              </a:pPr>
              <a:r>
                <a:rPr lang="en-US" altLang="en-US" sz="320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rgbClr val="000066"/>
                  </a:solidFill>
                </a:rPr>
                <a:t>COSTO DEL BOTE</a:t>
              </a:r>
            </a:p>
          </p:txBody>
        </p:sp>
        <p:graphicFrame>
          <p:nvGraphicFramePr>
            <p:cNvPr id="1026" name="Object 9">
              <a:extLst>
                <a:ext uri="{FF2B5EF4-FFF2-40B4-BE49-F238E27FC236}">
                  <a16:creationId xmlns:a16="http://schemas.microsoft.com/office/drawing/2014/main" id="{EDC553D9-4C1C-5244-900A-0A59938CFE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18" y="2285"/>
            <a:ext cx="668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6197600" imgH="8013700" progId="">
                    <p:embed/>
                  </p:oleObj>
                </mc:Choice>
                <mc:Fallback>
                  <p:oleObj r:id="rId7" imgW="6197600" imgH="80137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8" y="2285"/>
                          <a:ext cx="668" cy="86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77BFDC0-F668-DE4B-BB6B-35B4A687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3549650"/>
            <a:ext cx="422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O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C4C4D053-EF43-3C4D-A645-BBA2D9E52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08575"/>
            <a:ext cx="868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2800" b="1">
                <a:solidFill>
                  <a:srgbClr val="000066"/>
                </a:solidFill>
              </a:rPr>
              <a:t>LA NAVEGACIÓN SEGURA </a:t>
            </a:r>
          </a:p>
          <a:p>
            <a:pPr>
              <a:buClrTx/>
              <a:buFontTx/>
              <a:buNone/>
            </a:pPr>
            <a:r>
              <a:rPr lang="es-PR" altLang="en-US" sz="2800" b="1">
                <a:solidFill>
                  <a:srgbClr val="000066"/>
                </a:solidFill>
              </a:rPr>
              <a:t>                                </a:t>
            </a:r>
            <a:r>
              <a:rPr lang="es-PR" altLang="en-US" sz="3600" b="1">
                <a:solidFill>
                  <a:srgbClr val="FF0000"/>
                </a:solidFill>
              </a:rPr>
              <a:t>NO ES UN ACCIDENTE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A7DC5F48-29AD-814E-AA02-2BE236DD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Buena </a:t>
            </a: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Marinería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32F5E899-2F71-FE4C-B63B-9701C4A7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C70712D-ED0D-E14A-B10A-D1A2E9DCBBB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CEADC5A5-1D4D-8F49-AB0A-F2A54201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1219200"/>
            <a:ext cx="311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1852EFCB-1ECB-9A4F-B7CE-D591D90D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20663"/>
            <a:ext cx="831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 Casco</a:t>
            </a:r>
            <a:r>
              <a:rPr lang="en-US" altLang="en-US" sz="2000" i="1">
                <a:solidFill>
                  <a:srgbClr val="00B050"/>
                </a:solidFill>
                <a:latin typeface="Arial Black" panose="020B0604020202020204" pitchFamily="34" charset="0"/>
              </a:rPr>
              <a:t>( hull) </a:t>
            </a: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de desplazamiento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7F1335E2-758E-DA4D-A300-5F8B633A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43000"/>
            <a:ext cx="152400" cy="5334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36E210BA-8218-1345-BC55-9148C45A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60325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4000" b="1">
                <a:solidFill>
                  <a:srgbClr val="000066"/>
                </a:solidFill>
              </a:rPr>
              <a:t>Empuja el agua hacia los lados</a:t>
            </a:r>
          </a:p>
          <a:p>
            <a:pPr eaLnBrk="1" hangingPunct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4000" b="1">
                <a:solidFill>
                  <a:srgbClr val="000066"/>
                </a:solidFill>
              </a:rPr>
              <a:t>Se mueve atrevés del agua, no encima</a:t>
            </a:r>
          </a:p>
          <a:p>
            <a:pPr eaLnBrk="1" hangingPunct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4000" b="1">
                <a:solidFill>
                  <a:srgbClr val="000066"/>
                </a:solidFill>
              </a:rPr>
              <a:t>Toda embarcación sin propulsión, actúa como un casco de desplazamiento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188308BF-5992-7F4E-8CC9-E4510B5D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44196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837AA149-D9A4-DC49-BDE3-972B13F8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D3D167-2673-8045-94C1-14B6D5C50C7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92CD575D-171C-A64B-A53C-C48A218A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CFD20216-F1AC-FE42-AA61-7C0782C7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Planing Hull </a:t>
            </a: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(casco de planeo)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C11749BE-F008-4A4F-A341-0268BA62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480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Desplaza el agua cuando no está en movimiento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La embarcación se sube y trepa en la ola de proa </a:t>
            </a:r>
          </a:p>
          <a:p>
            <a:pPr lvl="1"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Y corre encima de la superficie del agua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0B527B85-165C-3B40-9493-1A927333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43000"/>
            <a:ext cx="152400" cy="5334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53C9801D-91B5-5647-A7B0-FD08B1C67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33600"/>
            <a:ext cx="4341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D17388A4-FB71-FA46-9FFC-0DAF64FD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43434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A7E1F5DA-4A2C-A04B-AA5C-A9F82DFA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219200"/>
            <a:ext cx="3962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4FBB5A6-9DA8-8E4D-8D2C-2AF636D7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D26AEF-9A62-CD46-8A5D-1EFC3569F42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57FD55A8-6B1F-1B49-AB87-DA96EF68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5027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Casco sube a un plano parcial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Aumenta la velocidad máxima y ahorra combustible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La mayoría de los yates (cruisers) y barcos pesqueros de arrastre (trawlers), son de semi-desplazamiento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Mas estables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06EB9872-7CB4-414A-BDDE-41BD04BF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43000"/>
            <a:ext cx="150813" cy="5334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36870" name="Picture 5">
            <a:extLst>
              <a:ext uri="{FF2B5EF4-FFF2-40B4-BE49-F238E27FC236}">
                <a16:creationId xmlns:a16="http://schemas.microsoft.com/office/drawing/2014/main" id="{C989F0F5-2767-AD43-A3B6-9D81DC1A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6">
            <a:extLst>
              <a:ext uri="{FF2B5EF4-FFF2-40B4-BE49-F238E27FC236}">
                <a16:creationId xmlns:a16="http://schemas.microsoft.com/office/drawing/2014/main" id="{6C6479F7-A52D-9B41-AC9A-40976E7E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106363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Casco de Semi-desplazamiento </a:t>
            </a:r>
          </a:p>
        </p:txBody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7A7B1651-FA2B-5546-9BF3-61A742D0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14600"/>
            <a:ext cx="41132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6873" name="Rectangle 8">
            <a:extLst>
              <a:ext uri="{FF2B5EF4-FFF2-40B4-BE49-F238E27FC236}">
                <a16:creationId xmlns:a16="http://schemas.microsoft.com/office/drawing/2014/main" id="{53170C78-D2BF-C945-AF88-C63D54F0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05400"/>
            <a:ext cx="4113213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8D785EE5-6529-BD48-B47F-2AF44624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4C87C7-84B0-1A4D-8E14-CB3908E693E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9CF8B9CE-2122-B048-A832-744D5064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4B36EAA0-3A8B-E44C-A626-5FCB3728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3276600"/>
            <a:ext cx="3028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22BC88A8-D135-CC42-84A3-9B66F5F0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3" y="4572000"/>
            <a:ext cx="3017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4" name="Text Box 5">
            <a:extLst>
              <a:ext uri="{FF2B5EF4-FFF2-40B4-BE49-F238E27FC236}">
                <a16:creationId xmlns:a16="http://schemas.microsoft.com/office/drawing/2014/main" id="{CAA7CA9D-0FEF-C14E-8FEE-58346140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40C9003E-88C5-274A-BB95-A59712B5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0338" y="1162050"/>
            <a:ext cx="6076951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Utility boats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Tenders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(el barco de la nave)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Dinghies 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Inflables 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Skiffs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(esquifes,  solo una persona)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Prams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Yawl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(yola)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Utilitarios de motor</a:t>
            </a:r>
          </a:p>
          <a:p>
            <a:pPr marL="739775" lvl="1" indent="-279400" eaLnBrk="1" hangingPunct="1">
              <a:spcBef>
                <a:spcPts val="9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6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7896" name="Rectangle 7">
            <a:extLst>
              <a:ext uri="{FF2B5EF4-FFF2-40B4-BE49-F238E27FC236}">
                <a16:creationId xmlns:a16="http://schemas.microsoft.com/office/drawing/2014/main" id="{7753D2AD-4302-B44E-BCB4-6E5E3EC4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19200"/>
            <a:ext cx="228600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7897" name="Line 8">
            <a:extLst>
              <a:ext uri="{FF2B5EF4-FFF2-40B4-BE49-F238E27FC236}">
                <a16:creationId xmlns:a16="http://schemas.microsoft.com/office/drawing/2014/main" id="{0189BA89-12A4-3446-85C1-541F0D145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276600"/>
            <a:ext cx="3048000" cy="1588"/>
          </a:xfrm>
          <a:prstGeom prst="line">
            <a:avLst/>
          </a:prstGeom>
          <a:noFill/>
          <a:ln w="76320" cap="sq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0D3C7196-E4D4-FB4F-A7E8-787741CB5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600575"/>
            <a:ext cx="3048000" cy="1588"/>
          </a:xfrm>
          <a:prstGeom prst="line">
            <a:avLst/>
          </a:prstGeom>
          <a:noFill/>
          <a:ln w="76320" cap="sq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9" name="AutoShape 10">
            <a:extLst>
              <a:ext uri="{FF2B5EF4-FFF2-40B4-BE49-F238E27FC236}">
                <a16:creationId xmlns:a16="http://schemas.microsoft.com/office/drawing/2014/main" id="{4D75F701-6220-EA44-BC1D-2E68D2C7FF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4648200"/>
            <a:ext cx="3390900" cy="800100"/>
          </a:xfrm>
          <a:prstGeom prst="bentConnector3">
            <a:avLst>
              <a:gd name="adj1" fmla="val 50000"/>
            </a:avLst>
          </a:prstGeom>
          <a:noFill/>
          <a:ln w="9360" cap="sq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AutoShape 11">
            <a:extLst>
              <a:ext uri="{FF2B5EF4-FFF2-40B4-BE49-F238E27FC236}">
                <a16:creationId xmlns:a16="http://schemas.microsoft.com/office/drawing/2014/main" id="{09CF9F20-FA6E-B84C-BB10-19A19559DD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00375" y="2584450"/>
            <a:ext cx="2790825" cy="698500"/>
          </a:xfrm>
          <a:prstGeom prst="bentConnector3">
            <a:avLst>
              <a:gd name="adj1" fmla="val 49991"/>
            </a:avLst>
          </a:prstGeom>
          <a:noFill/>
          <a:ln w="9360" cap="sq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Arrow Connector 16">
            <a:extLst>
              <a:ext uri="{FF2B5EF4-FFF2-40B4-BE49-F238E27FC236}">
                <a16:creationId xmlns:a16="http://schemas.microsoft.com/office/drawing/2014/main" id="{7071D794-14A7-C745-BEC5-86DD45BF5F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4267200"/>
            <a:ext cx="762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2FA912B6-4172-7349-B81B-2E15E141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62347-6E93-F74F-96B4-2D9B2EEE4CE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305AF5C8-3864-E34E-8338-EF3EA496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50292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6" name="Picture 3">
            <a:extLst>
              <a:ext uri="{FF2B5EF4-FFF2-40B4-BE49-F238E27FC236}">
                <a16:creationId xmlns:a16="http://schemas.microsoft.com/office/drawing/2014/main" id="{0707A112-441D-F849-ADEB-14023473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7" name="Text Box 4">
            <a:extLst>
              <a:ext uri="{FF2B5EF4-FFF2-40B4-BE49-F238E27FC236}">
                <a16:creationId xmlns:a16="http://schemas.microsoft.com/office/drawing/2014/main" id="{170EE6D7-4BEB-974E-B7AB-93AFDA13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604587B6-E8F4-9E43-8217-31641703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1148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Runabouts 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(PARA VIAJES CORTOS)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pesca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abierto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(Open fisherman)</a:t>
            </a:r>
          </a:p>
          <a:p>
            <a:pPr marL="736600" lvl="1" indent="-27940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Bowrider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7940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8919" name="Rectangle 6">
            <a:extLst>
              <a:ext uri="{FF2B5EF4-FFF2-40B4-BE49-F238E27FC236}">
                <a16:creationId xmlns:a16="http://schemas.microsoft.com/office/drawing/2014/main" id="{E901CF3D-CA98-8D47-95A6-2A0F6134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8920" name="Rectangle 7">
            <a:extLst>
              <a:ext uri="{FF2B5EF4-FFF2-40B4-BE49-F238E27FC236}">
                <a16:creationId xmlns:a16="http://schemas.microsoft.com/office/drawing/2014/main" id="{700B5B51-058F-214E-B458-49906300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41148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8921" name="AutoShape 8">
            <a:extLst>
              <a:ext uri="{FF2B5EF4-FFF2-40B4-BE49-F238E27FC236}">
                <a16:creationId xmlns:a16="http://schemas.microsoft.com/office/drawing/2014/main" id="{6B5D9AB9-67E2-764C-93A1-F96ED596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05200"/>
            <a:ext cx="484188" cy="476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8922" name="AutoShape 9">
            <a:extLst>
              <a:ext uri="{FF2B5EF4-FFF2-40B4-BE49-F238E27FC236}">
                <a16:creationId xmlns:a16="http://schemas.microsoft.com/office/drawing/2014/main" id="{C2B84570-226F-A14E-844B-1F626B05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914400" cy="484188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FEAD15B8-FCBE-4F46-BF70-3FB21FF6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1E13FE-9BF3-6048-A11B-C520BDCEFB3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A4A70FD-2491-DC4D-ACC2-D6EC3F63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50292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01DD3559-66B2-FD45-B1D2-FCEEC14F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1" name="Text Box 4">
            <a:extLst>
              <a:ext uri="{FF2B5EF4-FFF2-40B4-BE49-F238E27FC236}">
                <a16:creationId xmlns:a16="http://schemas.microsoft.com/office/drawing/2014/main" id="{2923241F-0965-4945-A09C-5E5F45BD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 (bowrider)</a:t>
            </a: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B163C9AD-67B0-F542-8184-8679337B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397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Navegar en la proa (Bowriding)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Peligroso y no recomendado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Las leyes varían por estado</a:t>
            </a:r>
            <a:r>
              <a:rPr lang="es-PR" altLang="en-US" sz="2400" b="1">
                <a:solidFill>
                  <a:srgbClr val="FF0000"/>
                </a:solidFill>
              </a:rPr>
              <a:t> </a:t>
            </a:r>
            <a:r>
              <a:rPr lang="es-PR" altLang="en-US" sz="1600" b="1">
                <a:solidFill>
                  <a:srgbClr val="FF0000"/>
                </a:solidFill>
              </a:rPr>
              <a:t>(prohibido en algunos)</a:t>
            </a: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EB845413-89D8-BA44-9C25-3DAECFF2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67C33FAE-DEB9-C24A-8483-AE86B38E3E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129088"/>
            <a:ext cx="4114800" cy="4603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727D28AB-BD44-AF42-ADFC-A3176B7B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8187D5-2C8B-F845-B6A8-79DDA027A95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55A6780D-4DAB-E94B-A14D-6A1965EE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36BE749-6672-5245-B29E-6BC3A79E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CFECE03C-D3BB-D74C-A000-4D2C9C26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1219200"/>
            <a:ext cx="50276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6" name="Text Box 5">
            <a:extLst>
              <a:ext uri="{FF2B5EF4-FFF2-40B4-BE49-F238E27FC236}">
                <a16:creationId xmlns:a16="http://schemas.microsoft.com/office/drawing/2014/main" id="{CC5C982B-5EAC-4A49-8AFF-F4CAAA80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396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Cuddy Cabin </a:t>
            </a:r>
            <a:r>
              <a:rPr lang="es-PR" altLang="en-US" sz="2000" b="1">
                <a:solidFill>
                  <a:srgbClr val="000066"/>
                </a:solidFill>
              </a:rPr>
              <a:t>(cabina)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Para estadía de mas de un día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Puede tener baño portátil </a:t>
            </a:r>
            <a:r>
              <a:rPr lang="es-PR" altLang="en-US" sz="1600" b="1">
                <a:solidFill>
                  <a:srgbClr val="000066"/>
                </a:solidFill>
              </a:rPr>
              <a:t>(retrete) </a:t>
            </a:r>
            <a:r>
              <a:rPr lang="es-PR" altLang="en-US" sz="2400" b="1">
                <a:solidFill>
                  <a:srgbClr val="000066"/>
                </a:solidFill>
              </a:rPr>
              <a:t>o pequeña cocina </a:t>
            </a:r>
            <a:r>
              <a:rPr lang="es-PR" altLang="en-US" sz="2000" b="1">
                <a:solidFill>
                  <a:srgbClr val="000066"/>
                </a:solidFill>
              </a:rPr>
              <a:t>(galley)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Cruiser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Estadías mas largas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Cocina y baño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Camas</a:t>
            </a:r>
          </a:p>
        </p:txBody>
      </p:sp>
      <p:pic>
        <p:nvPicPr>
          <p:cNvPr id="40967" name="Picture 6">
            <a:extLst>
              <a:ext uri="{FF2B5EF4-FFF2-40B4-BE49-F238E27FC236}">
                <a16:creationId xmlns:a16="http://schemas.microsoft.com/office/drawing/2014/main" id="{1EDAC9C9-0347-8A43-9017-0DD19E9E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984625"/>
            <a:ext cx="5029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8" name="Rectangle 7">
            <a:extLst>
              <a:ext uri="{FF2B5EF4-FFF2-40B4-BE49-F238E27FC236}">
                <a16:creationId xmlns:a16="http://schemas.microsoft.com/office/drawing/2014/main" id="{95E01CF6-91EE-3743-9007-B69D9A3E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810000"/>
            <a:ext cx="5029200" cy="1746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533442A5-2869-7A4F-8C7C-16BF1771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23FEDB-682F-A546-AA92-87ABE9CDE38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D85776D3-E1DE-554B-8F02-72CB80EE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048000"/>
            <a:ext cx="75136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Text Box 3">
            <a:extLst>
              <a:ext uri="{FF2B5EF4-FFF2-40B4-BE49-F238E27FC236}">
                <a16:creationId xmlns:a16="http://schemas.microsoft.com/office/drawing/2014/main" id="{83C31D52-5BD3-144E-8EF1-73A245A1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Partes de un Crucero (Cruiser)</a:t>
            </a: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C092C4B8-D785-564E-A25C-6E3C5012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1717675"/>
            <a:ext cx="36210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Baños </a:t>
            </a:r>
            <a:r>
              <a:rPr lang="es-PR" altLang="en-US" sz="2000" b="1">
                <a:solidFill>
                  <a:srgbClr val="333399"/>
                </a:solidFill>
              </a:rPr>
              <a:t>(Heads),</a:t>
            </a:r>
          </a:p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Inodoros marinos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(retrete)</a:t>
            </a:r>
            <a:endParaRPr lang="es-PR" altLang="en-US" sz="2000" b="1">
              <a:solidFill>
                <a:srgbClr val="333399"/>
              </a:solidFill>
            </a:endParaRP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FD21E0D2-A9FB-CA4B-A431-D71D735A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717675"/>
            <a:ext cx="28400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Galera </a:t>
            </a:r>
            <a:r>
              <a:rPr lang="es-PR" altLang="en-US" sz="2000" b="1">
                <a:solidFill>
                  <a:srgbClr val="333399"/>
                </a:solidFill>
              </a:rPr>
              <a:t>(Galley), </a:t>
            </a:r>
          </a:p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Cocina náutica </a:t>
            </a: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2349041A-8B80-F143-A1C6-BCDFEEC5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7543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Sentina (Bilge), </a:t>
            </a:r>
          </a:p>
          <a:p>
            <a:pPr algn="ctr"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333399"/>
                </a:solidFill>
              </a:rPr>
              <a:t>Parte mas baja del casco</a:t>
            </a:r>
          </a:p>
        </p:txBody>
      </p:sp>
      <p:sp>
        <p:nvSpPr>
          <p:cNvPr id="41992" name="Line 7">
            <a:extLst>
              <a:ext uri="{FF2B5EF4-FFF2-40B4-BE49-F238E27FC236}">
                <a16:creationId xmlns:a16="http://schemas.microsoft.com/office/drawing/2014/main" id="{64992AD8-7050-DC49-AD19-DD0289C4A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590800"/>
            <a:ext cx="1588" cy="13716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8">
            <a:extLst>
              <a:ext uri="{FF2B5EF4-FFF2-40B4-BE49-F238E27FC236}">
                <a16:creationId xmlns:a16="http://schemas.microsoft.com/office/drawing/2014/main" id="{4D6EB671-0573-FB49-99EC-DB1DD7AC9E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7050" y="2514600"/>
            <a:ext cx="1079500" cy="2133600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Oval 9">
            <a:extLst>
              <a:ext uri="{FF2B5EF4-FFF2-40B4-BE49-F238E27FC236}">
                <a16:creationId xmlns:a16="http://schemas.microsoft.com/office/drawing/2014/main" id="{9274299F-BD95-3F41-8D79-4CE1A5B8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1828800"/>
            <a:ext cx="350837" cy="2889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5" name="Oval 10">
            <a:extLst>
              <a:ext uri="{FF2B5EF4-FFF2-40B4-BE49-F238E27FC236}">
                <a16:creationId xmlns:a16="http://schemas.microsoft.com/office/drawing/2014/main" id="{A8884270-E26D-F141-8639-FD269144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6" name="Oval 11">
            <a:extLst>
              <a:ext uri="{FF2B5EF4-FFF2-40B4-BE49-F238E27FC236}">
                <a16:creationId xmlns:a16="http://schemas.microsoft.com/office/drawing/2014/main" id="{78F6DBE8-352A-404B-885B-4B7B20D9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260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BC6A88A8-05C9-8149-B62F-394467CE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C19AFC-7289-3744-B425-81DA70EB571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64B74A50-A7BE-C447-9CE7-5DD1C39C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4572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2" name="Text Box 3">
            <a:extLst>
              <a:ext uri="{FF2B5EF4-FFF2-40B4-BE49-F238E27FC236}">
                <a16:creationId xmlns:a16="http://schemas.microsoft.com/office/drawing/2014/main" id="{9DE7E058-E8EA-5A4C-8632-82AB51F1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Variedades de Botes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F355F081-A280-D44D-8CAE-BE482B85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Bote de Pontones (Pontoon Boat)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Casa Bote (House Boat)</a:t>
            </a:r>
          </a:p>
          <a:p>
            <a:pPr lvl="1" eaLnBrk="1" hangingPunct="1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66CC"/>
                </a:solidFill>
              </a:rPr>
              <a:t>Solo para uso en aguas protegidas</a:t>
            </a:r>
          </a:p>
        </p:txBody>
      </p:sp>
      <p:pic>
        <p:nvPicPr>
          <p:cNvPr id="43014" name="Picture 5">
            <a:extLst>
              <a:ext uri="{FF2B5EF4-FFF2-40B4-BE49-F238E27FC236}">
                <a16:creationId xmlns:a16="http://schemas.microsoft.com/office/drawing/2014/main" id="{BB397791-2BED-8847-9B42-2D6B3875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067050"/>
            <a:ext cx="4419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5" name="Rectangle 6">
            <a:extLst>
              <a:ext uri="{FF2B5EF4-FFF2-40B4-BE49-F238E27FC236}">
                <a16:creationId xmlns:a16="http://schemas.microsoft.com/office/drawing/2014/main" id="{D86BB01F-E0FD-714D-9D2F-77EDFD14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971800"/>
            <a:ext cx="9144001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CB77D011-AD48-2549-9427-E395B844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67050"/>
            <a:ext cx="152400" cy="33909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0645991C-8F20-7C40-AB57-8EF1D539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5A1F1820-82D8-8A4E-99D4-ABD0432C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556F12-2E71-4546-9BA0-159F92C68EC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46E44874-D264-8D4E-AFE3-A511B29D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Bass Boat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Diseñado para tomar peces rápidamente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Puede tener cubierta alrededor para caminar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Borda baja </a:t>
            </a:r>
            <a:r>
              <a:rPr lang="es-PR" altLang="en-US" sz="2000" b="1">
                <a:solidFill>
                  <a:srgbClr val="000066"/>
                </a:solidFill>
              </a:rPr>
              <a:t>(Low freeboard) </a:t>
            </a:r>
            <a:r>
              <a:rPr lang="es-PR" altLang="en-US" sz="2800" b="1">
                <a:solidFill>
                  <a:srgbClr val="000066"/>
                </a:solidFill>
              </a:rPr>
              <a:t>lo  hace peligroso en aguas turbulentas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8A4C1B5-5167-6C48-A527-A5CDC9FE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B9E80A4B-04EA-8F4C-A0EF-AFFB2E46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657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6">
            <a:extLst>
              <a:ext uri="{FF2B5EF4-FFF2-40B4-BE49-F238E27FC236}">
                <a16:creationId xmlns:a16="http://schemas.microsoft.com/office/drawing/2014/main" id="{69890F4B-D5B3-054B-91E5-8AEC468D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</a:t>
            </a:r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D31A55E-EDAD-AE43-8AC9-7E97D7A7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D7664B9F-0105-E242-AD43-09D17A49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150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">
            <a:extLst>
              <a:ext uri="{FF2B5EF4-FFF2-40B4-BE49-F238E27FC236}">
                <a16:creationId xmlns:a16="http://schemas.microsoft.com/office/drawing/2014/main" id="{14DCFA94-E864-1C4F-A6D8-29883B73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939CCB-971B-8249-B57C-934E8E71A78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53" name="Text Box 2">
            <a:extLst>
              <a:ext uri="{FF2B5EF4-FFF2-40B4-BE49-F238E27FC236}">
                <a16:creationId xmlns:a16="http://schemas.microsoft.com/office/drawing/2014/main" id="{8447BE6E-3BBE-0247-A934-77E633DE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Objetivos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de la </a:t>
            </a: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Lección</a:t>
            </a:r>
          </a:p>
        </p:txBody>
      </p:sp>
      <p:sp>
        <p:nvSpPr>
          <p:cNvPr id="2054" name="Text Box 3">
            <a:extLst>
              <a:ext uri="{FF2B5EF4-FFF2-40B4-BE49-F238E27FC236}">
                <a16:creationId xmlns:a16="http://schemas.microsoft.com/office/drawing/2014/main" id="{9220DBA5-9D9C-224D-8ACF-1E1E3E0F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Importancia de la seguridad náutica</a:t>
            </a:r>
          </a:p>
          <a:p>
            <a:pPr eaLnBrk="1" hangingPunct="1">
              <a:spcBef>
                <a:spcPts val="80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Tipos de cascos y de medios de propulsión disponibles</a:t>
            </a:r>
          </a:p>
          <a:p>
            <a:pPr eaLnBrk="1" hangingPunct="1">
              <a:spcBef>
                <a:spcPts val="80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Consideraciones al comprar un barco</a:t>
            </a:r>
          </a:p>
          <a:p>
            <a:pPr eaLnBrk="1" hangingPunct="1">
              <a:spcBef>
                <a:spcPts val="80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Importancia de los seguros de embarcaciones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62BEB2E2-A3D9-D14F-91A7-8A03C30EB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356100"/>
          <a:ext cx="1752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355300" imgH="20447000" progId="">
                  <p:embed/>
                </p:oleObj>
              </mc:Choice>
              <mc:Fallback>
                <p:oleObj r:id="rId3" imgW="23355300" imgH="204470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56100"/>
                        <a:ext cx="1752600" cy="166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1DC3B539-19D9-6645-B17F-DE074FCA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3F465D-BF96-4D43-ACDC-F1186D4CAD7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BB3A5C1E-BD07-4E4A-9893-396F1155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9F403C8E-CAC6-974B-8A73-3776E11D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686175"/>
            <a:ext cx="3429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08169CBE-B890-AA42-B495-AA279737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63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2" name="Text Box 5">
            <a:extLst>
              <a:ext uri="{FF2B5EF4-FFF2-40B4-BE49-F238E27FC236}">
                <a16:creationId xmlns:a16="http://schemas.microsoft.com/office/drawing/2014/main" id="{6A022C31-85B8-6640-B06D-CA0D9216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Embarcaciones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887B5A49-63DD-2F44-ADA5-96A457742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Canoas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Kayaks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Paddle Board</a:t>
            </a: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FCEDBA92-F96D-D840-9709-150A4116A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5065" name="Rectangle 8">
            <a:extLst>
              <a:ext uri="{FF2B5EF4-FFF2-40B4-BE49-F238E27FC236}">
                <a16:creationId xmlns:a16="http://schemas.microsoft.com/office/drawing/2014/main" id="{052C9C0B-548B-CF4B-B646-75F1D2CB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E12E8526-428D-1C42-A897-902CA3D06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CCB946-49D5-7144-9CE9-629BE214646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BF9028D2-AAB6-3A41-AE5E-52481A99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4E49C9C6-429B-3742-8430-58C8C5CD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070350"/>
            <a:ext cx="3505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5" name="Text Box 4">
            <a:extLst>
              <a:ext uri="{FF2B5EF4-FFF2-40B4-BE49-F238E27FC236}">
                <a16:creationId xmlns:a16="http://schemas.microsoft.com/office/drawing/2014/main" id="{AD51E771-57CF-6B4C-BD13-77A0C080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Variedad de Botes</a:t>
            </a:r>
          </a:p>
        </p:txBody>
      </p:sp>
      <p:sp>
        <p:nvSpPr>
          <p:cNvPr id="46086" name="Text Box 5">
            <a:extLst>
              <a:ext uri="{FF2B5EF4-FFF2-40B4-BE49-F238E27FC236}">
                <a16:creationId xmlns:a16="http://schemas.microsoft.com/office/drawing/2014/main" id="{DC76D9C3-84F0-944D-91A8-947787AD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Motora Marina (PWC)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(Personal Watercraft)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400" b="1">
                <a:solidFill>
                  <a:srgbClr val="000066"/>
                </a:solidFill>
              </a:rPr>
              <a:t>Se puede usar </a:t>
            </a:r>
            <a:r>
              <a:rPr lang="es-PR" altLang="en-US" sz="2400" b="1">
                <a:solidFill>
                  <a:srgbClr val="FF0000"/>
                </a:solidFill>
              </a:rPr>
              <a:t>!con cuidado! </a:t>
            </a:r>
            <a:r>
              <a:rPr lang="es-PR" altLang="en-US" sz="2400" b="1">
                <a:solidFill>
                  <a:srgbClr val="000066"/>
                </a:solidFill>
              </a:rPr>
              <a:t>en aguas llanas o rocosas que puedan dañar el casco </a:t>
            </a:r>
          </a:p>
        </p:txBody>
      </p:sp>
      <p:sp>
        <p:nvSpPr>
          <p:cNvPr id="46087" name="Rectangle 6">
            <a:extLst>
              <a:ext uri="{FF2B5EF4-FFF2-40B4-BE49-F238E27FC236}">
                <a16:creationId xmlns:a16="http://schemas.microsoft.com/office/drawing/2014/main" id="{0247A9EB-0DF9-C644-B991-F55BCFB2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6088" name="Rectangle 7">
            <a:extLst>
              <a:ext uri="{FF2B5EF4-FFF2-40B4-BE49-F238E27FC236}">
                <a16:creationId xmlns:a16="http://schemas.microsoft.com/office/drawing/2014/main" id="{EF51B76B-9600-6B40-9B74-1B664EAB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35814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7D40E1C7-9D0A-CE48-86D6-51C33D76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891D7C-1336-E140-9DEB-6E1C6CCA0FD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899426FF-F056-B441-B6A5-CB39F37B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5" y="1219200"/>
            <a:ext cx="3133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1EC2F125-AAA1-EE4D-A01D-6CA57A4F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050" y="4143375"/>
            <a:ext cx="31559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6513F1E8-C10B-154F-89CE-978A5640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BF625B52-4606-B440-A541-4E00EE112ED0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82563" y="4114800"/>
            <a:ext cx="2884487" cy="2286000"/>
          </a:xfrm>
          <a:prstGeom prst="rect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7111" name="Text Box 6">
            <a:extLst>
              <a:ext uri="{FF2B5EF4-FFF2-40B4-BE49-F238E27FC236}">
                <a16:creationId xmlns:a16="http://schemas.microsoft.com/office/drawing/2014/main" id="{F88E7B93-4B64-E249-92C3-2AEAFE42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PR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Práctica Estudiantil</a:t>
            </a:r>
          </a:p>
        </p:txBody>
      </p:sp>
      <p:sp>
        <p:nvSpPr>
          <p:cNvPr id="48135" name="AutoShape 7">
            <a:extLst>
              <a:ext uri="{FF2B5EF4-FFF2-40B4-BE49-F238E27FC236}">
                <a16:creationId xmlns:a16="http://schemas.microsoft.com/office/drawing/2014/main" id="{94A033E5-634D-0B44-88F6-7F59E56C0A74}"/>
              </a:ext>
            </a:extLst>
          </p:cNvPr>
          <p:cNvSpPr>
            <a:spLocks noChangeArrowheads="1"/>
          </p:cNvSpPr>
          <p:nvPr/>
        </p:nvSpPr>
        <p:spPr bwMode="auto">
          <a:xfrm rot="8820000">
            <a:off x="5872163" y="2513013"/>
            <a:ext cx="925512" cy="304800"/>
          </a:xfrm>
          <a:prstGeom prst="leftArrow">
            <a:avLst>
              <a:gd name="adj1" fmla="val 50000"/>
              <a:gd name="adj2" fmla="val 49764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id="{C9BDE544-BE33-1A42-BB5D-60668438505A}"/>
              </a:ext>
            </a:extLst>
          </p:cNvPr>
          <p:cNvSpPr>
            <a:spLocks noChangeArrowheads="1"/>
          </p:cNvSpPr>
          <p:nvPr/>
        </p:nvSpPr>
        <p:spPr bwMode="auto">
          <a:xfrm rot="-8580000">
            <a:off x="5643563" y="3822700"/>
            <a:ext cx="819150" cy="295275"/>
          </a:xfrm>
          <a:prstGeom prst="leftArrow">
            <a:avLst>
              <a:gd name="adj1" fmla="val 50000"/>
              <a:gd name="adj2" fmla="val 59080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56D18C97-7228-B645-985A-803E74C06883}"/>
              </a:ext>
            </a:extLst>
          </p:cNvPr>
          <p:cNvSpPr>
            <a:spLocks noChangeArrowheads="1"/>
          </p:cNvSpPr>
          <p:nvPr/>
        </p:nvSpPr>
        <p:spPr bwMode="auto">
          <a:xfrm rot="2880000">
            <a:off x="2302669" y="3528219"/>
            <a:ext cx="1074738" cy="406400"/>
          </a:xfrm>
          <a:prstGeom prst="leftArrow">
            <a:avLst>
              <a:gd name="adj1" fmla="val 50000"/>
              <a:gd name="adj2" fmla="val 52744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8" name="AutoShape 10">
            <a:extLst>
              <a:ext uri="{FF2B5EF4-FFF2-40B4-BE49-F238E27FC236}">
                <a16:creationId xmlns:a16="http://schemas.microsoft.com/office/drawing/2014/main" id="{09842732-7EB0-3E4C-A9DD-24B40F640C77}"/>
              </a:ext>
            </a:extLst>
          </p:cNvPr>
          <p:cNvSpPr>
            <a:spLocks noChangeArrowheads="1"/>
          </p:cNvSpPr>
          <p:nvPr/>
        </p:nvSpPr>
        <p:spPr bwMode="auto">
          <a:xfrm rot="-1860000">
            <a:off x="3254375" y="4837113"/>
            <a:ext cx="849313" cy="277812"/>
          </a:xfrm>
          <a:prstGeom prst="leftArrow">
            <a:avLst>
              <a:gd name="adj1" fmla="val 50000"/>
              <a:gd name="adj2" fmla="val 34407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89E48BB0-9D11-794C-8AA1-EFE458B8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1503363"/>
            <a:ext cx="20129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00B050"/>
                </a:solidFill>
              </a:rPr>
              <a:t>Paree los</a:t>
            </a:r>
          </a:p>
          <a:p>
            <a:pPr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00B050"/>
                </a:solidFill>
              </a:rPr>
              <a:t>siguientes</a:t>
            </a:r>
          </a:p>
        </p:txBody>
      </p:sp>
      <p:sp>
        <p:nvSpPr>
          <p:cNvPr id="47117" name="Text Box 12">
            <a:extLst>
              <a:ext uri="{FF2B5EF4-FFF2-40B4-BE49-F238E27FC236}">
                <a16:creationId xmlns:a16="http://schemas.microsoft.com/office/drawing/2014/main" id="{798BD273-3B76-3C4F-BE82-F15548EA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2743200"/>
            <a:ext cx="29908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2400" b="1">
                <a:solidFill>
                  <a:srgbClr val="000066"/>
                </a:solidFill>
              </a:rPr>
              <a:t>         Deportes         	         acuáticos</a:t>
            </a:r>
          </a:p>
          <a:p>
            <a:pPr eaLnBrk="1" hangingPunct="1">
              <a:buClrTx/>
              <a:buFontTx/>
              <a:buNone/>
            </a:pPr>
            <a:r>
              <a:rPr lang="es-PR" altLang="en-US" sz="2400" b="1">
                <a:solidFill>
                  <a:srgbClr val="000066"/>
                </a:solidFill>
              </a:rPr>
              <a:t>  Aguas calmadas</a:t>
            </a:r>
          </a:p>
          <a:p>
            <a:pPr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000066"/>
                </a:solidFill>
              </a:rPr>
              <a:t>      </a:t>
            </a:r>
            <a:r>
              <a:rPr lang="es-PR" altLang="en-US" sz="2400" b="1">
                <a:solidFill>
                  <a:srgbClr val="000066"/>
                </a:solidFill>
              </a:rPr>
              <a:t>Mar afuera</a:t>
            </a:r>
          </a:p>
          <a:p>
            <a:pPr eaLnBrk="1" hangingPunct="1">
              <a:buClrTx/>
              <a:buFontTx/>
              <a:buNone/>
            </a:pPr>
            <a:r>
              <a:rPr lang="es-PR" altLang="en-US" sz="2800" b="1">
                <a:solidFill>
                  <a:srgbClr val="000066"/>
                </a:solidFill>
              </a:rPr>
              <a:t>   </a:t>
            </a:r>
            <a:r>
              <a:rPr lang="es-PR" altLang="en-US" sz="2400" b="1">
                <a:solidFill>
                  <a:srgbClr val="000066"/>
                </a:solidFill>
              </a:rPr>
              <a:t>Cerca de la orilla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5" grpId="0" animBg="1"/>
      <p:bldP spid="48136" grpId="0" animBg="1"/>
      <p:bldP spid="48137" grpId="0" animBg="1"/>
      <p:bldP spid="481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122E2837-ADCC-2742-B1FA-BA1AEE7D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6031D640-51A7-E54E-AFE2-592AD12F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F1A7CF-4F56-1640-BC79-C59E169999A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2587F97B-A1F3-9441-9CBA-FF969039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2514600"/>
            <a:ext cx="47069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Text Box 4">
            <a:extLst>
              <a:ext uri="{FF2B5EF4-FFF2-40B4-BE49-F238E27FC236}">
                <a16:creationId xmlns:a16="http://schemas.microsoft.com/office/drawing/2014/main" id="{7A688845-E497-2446-BA18-21FE25C8C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Materiales de Construcción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BE4CB1ED-047E-A543-AAE1-41D2637C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37338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Aluminum</a:t>
            </a:r>
            <a:r>
              <a:rPr lang="es-PR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s-PR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(aluminio)</a:t>
            </a:r>
          </a:p>
          <a:p>
            <a:pPr marL="736600" lvl="1" indent="-279400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Liviano</a:t>
            </a:r>
          </a:p>
          <a:p>
            <a:pPr marL="736600" lvl="1" indent="-279400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Susceptibles a la  electrolisis</a:t>
            </a:r>
          </a:p>
          <a:p>
            <a:pPr marL="736600" lvl="1" indent="-279400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Ruidosos</a:t>
            </a:r>
          </a:p>
          <a:p>
            <a:pPr marL="339725" indent="-336550" eaLnBrk="1" hangingPunct="1">
              <a:spcBef>
                <a:spcPts val="7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s-PR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52ACF377-BF6B-724E-B06D-65890BE9C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6" name="Rectangle 7">
            <a:extLst>
              <a:ext uri="{FF2B5EF4-FFF2-40B4-BE49-F238E27FC236}">
                <a16:creationId xmlns:a16="http://schemas.microsoft.com/office/drawing/2014/main" id="{589A0A22-1D25-F740-B9CD-282A1039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860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8137" name="Rectangle 8">
            <a:extLst>
              <a:ext uri="{FF2B5EF4-FFF2-40B4-BE49-F238E27FC236}">
                <a16:creationId xmlns:a16="http://schemas.microsoft.com/office/drawing/2014/main" id="{5083BE1F-4309-2042-9F45-080D69E6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816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821BFBC1-D3C3-1E4A-B15A-01E73A29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219200"/>
            <a:ext cx="42672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93427BB7-2EC8-AB4B-B9D2-B444EDB3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B0743B-63B5-3E43-8539-82C0377A9D8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F0FC4A3C-9F7E-F348-9958-290900F8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Materiales de Construcción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333011FA-9BA8-9549-8193-7FB86E78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4267200" cy="518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Acero </a:t>
            </a:r>
            <a:r>
              <a:rPr lang="es-PR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s-PR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Steel</a:t>
            </a:r>
            <a:r>
              <a:rPr lang="es-PR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6600" lvl="1" indent="-279400" eaLnBrk="1" hangingPunct="1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Muy fuerte</a:t>
            </a:r>
          </a:p>
          <a:p>
            <a:pPr marL="736600" lvl="1" indent="-279400" eaLnBrk="1" hangingPunct="1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Resistente al fuego</a:t>
            </a:r>
          </a:p>
          <a:p>
            <a:pPr marL="736600" lvl="1" indent="-279400" eaLnBrk="1" hangingPunct="1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Requiere mas mantenimiento</a:t>
            </a:r>
            <a:endParaRPr lang="en-US" sz="3600" b="1" dirty="0" err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Existen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otros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materiales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en-US" sz="1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emento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  <a:endParaRPr lang="es-PR" sz="1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9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s-PR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49158" name="Picture 5">
            <a:extLst>
              <a:ext uri="{FF2B5EF4-FFF2-40B4-BE49-F238E27FC236}">
                <a16:creationId xmlns:a16="http://schemas.microsoft.com/office/drawing/2014/main" id="{50D5D557-7C87-A74A-9EF4-BFD7D0ED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57388"/>
            <a:ext cx="41910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Rectangle 6">
            <a:extLst>
              <a:ext uri="{FF2B5EF4-FFF2-40B4-BE49-F238E27FC236}">
                <a16:creationId xmlns:a16="http://schemas.microsoft.com/office/drawing/2014/main" id="{4ECD5341-B4E4-E746-99A0-6E67C089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41894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9160" name="Rectangle 7">
            <a:extLst>
              <a:ext uri="{FF2B5EF4-FFF2-40B4-BE49-F238E27FC236}">
                <a16:creationId xmlns:a16="http://schemas.microsoft.com/office/drawing/2014/main" id="{28F68598-18B9-7445-ADD9-AC928408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41894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49161" name="Rectangle 8">
            <a:extLst>
              <a:ext uri="{FF2B5EF4-FFF2-40B4-BE49-F238E27FC236}">
                <a16:creationId xmlns:a16="http://schemas.microsoft.com/office/drawing/2014/main" id="{169CCBBF-DE26-2941-ACD1-FD8B1078E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286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5351AD52-0B34-A149-8B6B-E02B0401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5DF2144B-028C-2944-BE5A-64EF6C63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974AF0-7365-484A-A67C-7F657511300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431D9BAC-AED2-254F-9BF3-F22F43EB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2209800"/>
            <a:ext cx="47069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1" name="Text Box 4">
            <a:extLst>
              <a:ext uri="{FF2B5EF4-FFF2-40B4-BE49-F238E27FC236}">
                <a16:creationId xmlns:a16="http://schemas.microsoft.com/office/drawing/2014/main" id="{A8238E17-0920-4540-A7DB-AA24852C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Materiales de </a:t>
            </a: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Construcción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88F7682B-32D6-974A-8C7A-9BA412FA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4114800" cy="426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Madera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Fácil de trabajar 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Puede ser costosa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Fuerte pero pesada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Requiere bastante mantenimiento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Cada vez mas difícil de conseguir</a:t>
            </a:r>
          </a:p>
          <a:p>
            <a:pPr marL="739775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50183" name="Rectangle 6">
            <a:extLst>
              <a:ext uri="{FF2B5EF4-FFF2-40B4-BE49-F238E27FC236}">
                <a16:creationId xmlns:a16="http://schemas.microsoft.com/office/drawing/2014/main" id="{C7C2C77F-E8D0-4446-929C-A3F00625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50184" name="Picture 7">
            <a:extLst>
              <a:ext uri="{FF2B5EF4-FFF2-40B4-BE49-F238E27FC236}">
                <a16:creationId xmlns:a16="http://schemas.microsoft.com/office/drawing/2014/main" id="{3F8D6999-FBA1-3543-BB5D-FC30804F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471738"/>
            <a:ext cx="4648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5" name="Rectangle 8">
            <a:extLst>
              <a:ext uri="{FF2B5EF4-FFF2-40B4-BE49-F238E27FC236}">
                <a16:creationId xmlns:a16="http://schemas.microsoft.com/office/drawing/2014/main" id="{DB0F9803-9E2D-094D-BFA8-3DDF7023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0186" name="Rectangle 9">
            <a:extLst>
              <a:ext uri="{FF2B5EF4-FFF2-40B4-BE49-F238E27FC236}">
                <a16:creationId xmlns:a16="http://schemas.microsoft.com/office/drawing/2014/main" id="{9016D9E3-91E6-874C-8BE2-BEFF33B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054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75F80B53-63C2-8748-8B3F-0D845A28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CE0D2898-8CDD-C448-B6A0-79DCC9BC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67132FD-2450-9F4D-B842-378D8AD8D51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147FB1BC-4E04-174B-9E55-1C576596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Materiales de Construcción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F1AB882D-4EB9-8042-A545-D2A4055F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6475"/>
            <a:ext cx="435451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4720" tIns="27360" rIns="54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800" b="1">
                <a:solidFill>
                  <a:srgbClr val="000066"/>
                </a:solidFill>
              </a:rPr>
              <a:t>  Fiberglass </a:t>
            </a:r>
            <a:r>
              <a:rPr lang="es-PR" altLang="en-US" sz="2000" b="1">
                <a:solidFill>
                  <a:srgbClr val="000066"/>
                </a:solidFill>
              </a:rPr>
              <a:t>(fibra de vidrio)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Mas popular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Económico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Fácil de moldear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Fácilmente reparable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Fácil de mantener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s-PR" altLang="en-US" sz="2000" b="1">
                <a:solidFill>
                  <a:srgbClr val="000066"/>
                </a:solidFill>
              </a:rPr>
              <a:t>   Fuerte y pesada</a:t>
            </a:r>
          </a:p>
          <a:p>
            <a:pPr lvl="1" eaLnBrk="1" hangingPunct="1">
              <a:lnSpc>
                <a:spcPct val="150000"/>
              </a:lnSpc>
            </a:pPr>
            <a:r>
              <a:rPr lang="es-PR" altLang="en-US" sz="2000" b="1">
                <a:solidFill>
                  <a:srgbClr val="000066"/>
                </a:solidFill>
              </a:rPr>
              <a:t>   Pero es fácil esconder </a:t>
            </a:r>
          </a:p>
          <a:p>
            <a:pPr lvl="1" eaLnBrk="1" hangingPunct="1">
              <a:lnSpc>
                <a:spcPct val="150000"/>
              </a:lnSpc>
            </a:pPr>
            <a:r>
              <a:rPr lang="es-PR" altLang="en-US" sz="2000" b="1">
                <a:solidFill>
                  <a:srgbClr val="000066"/>
                </a:solidFill>
              </a:rPr>
              <a:t>   reparaciones mal </a:t>
            </a:r>
          </a:p>
          <a:p>
            <a:pPr lvl="1" eaLnBrk="1" hangingPunct="1">
              <a:lnSpc>
                <a:spcPct val="150000"/>
              </a:lnSpc>
            </a:pPr>
            <a:r>
              <a:rPr lang="es-PR" altLang="en-US" sz="2000" b="1">
                <a:solidFill>
                  <a:srgbClr val="000066"/>
                </a:solidFill>
              </a:rPr>
              <a:t>   hechas</a:t>
            </a:r>
          </a:p>
          <a:p>
            <a:pPr lvl="1" eaLnBrk="1" hangingPunct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es-PR" altLang="en-US" sz="2000" b="1">
                <a:solidFill>
                  <a:srgbClr val="000066"/>
                </a:solidFill>
              </a:rPr>
              <a:t>   NOTA: </a:t>
            </a:r>
            <a:r>
              <a:rPr lang="es-PR" altLang="en-US" sz="2000" b="1">
                <a:solidFill>
                  <a:srgbClr val="FF0000"/>
                </a:solidFill>
              </a:rPr>
              <a:t>!Es flamable!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endParaRPr lang="es-PR" altLang="en-US" sz="2000" b="1">
              <a:solidFill>
                <a:srgbClr val="000066"/>
              </a:solidFill>
            </a:endParaRPr>
          </a:p>
        </p:txBody>
      </p:sp>
      <p:sp>
        <p:nvSpPr>
          <p:cNvPr id="51206" name="Rectangle 5">
            <a:extLst>
              <a:ext uri="{FF2B5EF4-FFF2-40B4-BE49-F238E27FC236}">
                <a16:creationId xmlns:a16="http://schemas.microsoft.com/office/drawing/2014/main" id="{66C127E2-30BE-D94D-9910-F829345B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51207" name="Picture 6">
            <a:extLst>
              <a:ext uri="{FF2B5EF4-FFF2-40B4-BE49-F238E27FC236}">
                <a16:creationId xmlns:a16="http://schemas.microsoft.com/office/drawing/2014/main" id="{1DDD38C5-E82D-BE4D-8227-46B701C3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657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8" name="Rectangle 7">
            <a:extLst>
              <a:ext uri="{FF2B5EF4-FFF2-40B4-BE49-F238E27FC236}">
                <a16:creationId xmlns:a16="http://schemas.microsoft.com/office/drawing/2014/main" id="{BA879A4F-1BC1-384B-8D0F-6E9E2AB8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1209" name="Rectangle 8">
            <a:extLst>
              <a:ext uri="{FF2B5EF4-FFF2-40B4-BE49-F238E27FC236}">
                <a16:creationId xmlns:a16="http://schemas.microsoft.com/office/drawing/2014/main" id="{87089476-FE84-E341-9FA7-08133BC8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150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EFE27970-43F6-6F41-8D99-44865759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9048471-47E6-674C-B198-49E137CD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0BF01A-7FDB-634B-BB4B-8F2A2B492B7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D3384AE3-4309-FE47-9A27-E97F5815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Responsabilidad</a:t>
            </a: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DFEBA6E2-EF7B-564A-99D9-2F324C93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495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!Cualquier bote que escoja; usted es responsable de </a:t>
            </a:r>
            <a:r>
              <a:rPr lang="es-PR" altLang="en-US" sz="3200" b="1">
                <a:solidFill>
                  <a:srgbClr val="0066CC"/>
                </a:solidFill>
              </a:rPr>
              <a:t>usarlo con seguridad</a:t>
            </a:r>
            <a:r>
              <a:rPr lang="es-PR" altLang="en-US" sz="3200" b="1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3200" b="1">
                <a:solidFill>
                  <a:srgbClr val="000066"/>
                </a:solidFill>
              </a:rPr>
              <a:t>Ningún bote, por bueno que sea, es seguro sin un </a:t>
            </a:r>
            <a:r>
              <a:rPr lang="es-PR" altLang="en-US" sz="3200" b="1">
                <a:solidFill>
                  <a:srgbClr val="0066CC"/>
                </a:solidFill>
              </a:rPr>
              <a:t>operador responsable </a:t>
            </a:r>
          </a:p>
        </p:txBody>
      </p:sp>
      <p:sp>
        <p:nvSpPr>
          <p:cNvPr id="52230" name="Rectangle 5">
            <a:extLst>
              <a:ext uri="{FF2B5EF4-FFF2-40B4-BE49-F238E27FC236}">
                <a16:creationId xmlns:a16="http://schemas.microsoft.com/office/drawing/2014/main" id="{8BE0C3A5-8E5A-884F-97A1-00BB864A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52231" name="Picture 6">
            <a:extLst>
              <a:ext uri="{FF2B5EF4-FFF2-40B4-BE49-F238E27FC236}">
                <a16:creationId xmlns:a16="http://schemas.microsoft.com/office/drawing/2014/main" id="{4B0D4127-642F-5248-A143-543F0D40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16150"/>
            <a:ext cx="4648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2" name="Rectangle 7">
            <a:extLst>
              <a:ext uri="{FF2B5EF4-FFF2-40B4-BE49-F238E27FC236}">
                <a16:creationId xmlns:a16="http://schemas.microsoft.com/office/drawing/2014/main" id="{358CACC4-6278-7345-9C53-26D2D32D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574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2233" name="Rectangle 8">
            <a:extLst>
              <a:ext uri="{FF2B5EF4-FFF2-40B4-BE49-F238E27FC236}">
                <a16:creationId xmlns:a16="http://schemas.microsoft.com/office/drawing/2014/main" id="{66C30A01-EA21-5847-A572-D5F18308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4722813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A4FF7DBB-62F8-8A4B-9D1B-7DDBF05E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B8C9B0-EA17-3149-B7C0-37789F893B6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53251" name="Group 2">
            <a:extLst>
              <a:ext uri="{FF2B5EF4-FFF2-40B4-BE49-F238E27FC236}">
                <a16:creationId xmlns:a16="http://schemas.microsoft.com/office/drawing/2014/main" id="{94AB887F-512E-7B4A-AE8D-B099673E7EE3}"/>
              </a:ext>
            </a:extLst>
          </p:cNvPr>
          <p:cNvGrpSpPr>
            <a:grpSpLocks/>
          </p:cNvGrpSpPr>
          <p:nvPr/>
        </p:nvGrpSpPr>
        <p:grpSpPr bwMode="auto">
          <a:xfrm>
            <a:off x="0" y="1219200"/>
            <a:ext cx="9142413" cy="5251450"/>
            <a:chOff x="0" y="768"/>
            <a:chExt cx="5759" cy="3308"/>
          </a:xfrm>
        </p:grpSpPr>
        <p:pic>
          <p:nvPicPr>
            <p:cNvPr id="53255" name="Picture 3">
              <a:extLst>
                <a:ext uri="{FF2B5EF4-FFF2-40B4-BE49-F238E27FC236}">
                  <a16:creationId xmlns:a16="http://schemas.microsoft.com/office/drawing/2014/main" id="{6E431441-0569-0F4F-8F82-013C83E1B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511"/>
              <a:ext cx="1727" cy="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3256" name="Picture 4">
              <a:extLst>
                <a:ext uri="{FF2B5EF4-FFF2-40B4-BE49-F238E27FC236}">
                  <a16:creationId xmlns:a16="http://schemas.microsoft.com/office/drawing/2014/main" id="{90B12BDE-EF47-F146-A96D-EE8DC96D8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6"/>
              <a:ext cx="2012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3257" name="Picture 5">
              <a:extLst>
                <a:ext uri="{FF2B5EF4-FFF2-40B4-BE49-F238E27FC236}">
                  <a16:creationId xmlns:a16="http://schemas.microsoft.com/office/drawing/2014/main" id="{6455D660-90FB-6E40-898D-76678815F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57"/>
              <a:ext cx="1964" cy="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3258" name="Picture 6">
              <a:extLst>
                <a:ext uri="{FF2B5EF4-FFF2-40B4-BE49-F238E27FC236}">
                  <a16:creationId xmlns:a16="http://schemas.microsoft.com/office/drawing/2014/main" id="{78E4424D-5C19-F241-8C39-2ACC5615C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68"/>
              <a:ext cx="172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3259" name="Rectangle 7">
              <a:extLst>
                <a:ext uri="{FF2B5EF4-FFF2-40B4-BE49-F238E27FC236}">
                  <a16:creationId xmlns:a16="http://schemas.microsoft.com/office/drawing/2014/main" id="{F2569020-B127-E84F-8C5A-70E3BD4A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0"/>
              <a:ext cx="5756" cy="116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53260" name="Rectangle 8">
              <a:extLst>
                <a:ext uri="{FF2B5EF4-FFF2-40B4-BE49-F238E27FC236}">
                  <a16:creationId xmlns:a16="http://schemas.microsoft.com/office/drawing/2014/main" id="{CB924953-5E7D-684D-B448-256B9FAF0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11"/>
              <a:ext cx="92" cy="155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sp>
          <p:nvSpPr>
            <p:cNvPr id="53261" name="Rectangle 9">
              <a:extLst>
                <a:ext uri="{FF2B5EF4-FFF2-40B4-BE49-F238E27FC236}">
                  <a16:creationId xmlns:a16="http://schemas.microsoft.com/office/drawing/2014/main" id="{7E46EAEB-00B6-5A42-9694-03D784A4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768"/>
              <a:ext cx="92" cy="330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</p:grpSp>
      <p:sp>
        <p:nvSpPr>
          <p:cNvPr id="53252" name="Text Box 10">
            <a:extLst>
              <a:ext uri="{FF2B5EF4-FFF2-40B4-BE49-F238E27FC236}">
                <a16:creationId xmlns:a16="http://schemas.microsoft.com/office/drawing/2014/main" id="{7FB5FFB7-A213-E14A-AA89-B75BCFDC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Comprando un Bote</a:t>
            </a:r>
          </a:p>
        </p:txBody>
      </p:sp>
      <p:sp>
        <p:nvSpPr>
          <p:cNvPr id="53253" name="Text Box 11">
            <a:extLst>
              <a:ext uri="{FF2B5EF4-FFF2-40B4-BE49-F238E27FC236}">
                <a16:creationId xmlns:a16="http://schemas.microsoft.com/office/drawing/2014/main" id="{8140A892-3BA4-294E-AB87-17AFCA07D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189038"/>
            <a:ext cx="60039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53254" name="Rectangle 12">
            <a:extLst>
              <a:ext uri="{FF2B5EF4-FFF2-40B4-BE49-F238E27FC236}">
                <a16:creationId xmlns:a16="http://schemas.microsoft.com/office/drawing/2014/main" id="{88A41D38-2603-A84F-898B-5767B2DC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6400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 considerar:</a:t>
            </a:r>
          </a:p>
          <a:p>
            <a:pPr>
              <a:buClrTx/>
              <a:buFontTx/>
              <a:buNone/>
            </a:pPr>
            <a:r>
              <a:rPr lang="es-PR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de compraventa</a:t>
            </a:r>
          </a:p>
          <a:p>
            <a:pPr>
              <a:buClrTx/>
              <a:buFontTx/>
              <a:buNone/>
            </a:pPr>
            <a:r>
              <a:rPr lang="es-P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Survey (por inspector náutico)                                                         </a:t>
            </a:r>
          </a:p>
          <a:p>
            <a:pPr>
              <a:buClrTx/>
              <a:buFontTx/>
              <a:buNone/>
            </a:pPr>
            <a:r>
              <a:rPr lang="es-PR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Condiciones de la embarcación o la garantía,      </a:t>
            </a:r>
          </a:p>
          <a:p>
            <a:pPr>
              <a:buClrTx/>
              <a:buFontTx/>
              <a:buNone/>
            </a:pPr>
            <a:r>
              <a:rPr lang="es-P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 todos los documentos                                 </a:t>
            </a:r>
          </a:p>
          <a:p>
            <a:pPr>
              <a:buClrTx/>
              <a:buFontTx/>
              <a:buNone/>
            </a:pPr>
            <a:r>
              <a:rPr lang="es-PR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 de responsabilidad y propiedad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BF632C1A-26E2-7C49-BFBE-ABA3DDF9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MUCHAS GRACIAS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3ECB8162-FEC1-4D47-8C23-EE995A779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3375">
              <a:spcBef>
                <a:spcPts val="45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Illustrations provided by McGraw Hill Education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682BFD69-2AB4-9741-BE86-EB680CCF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A47582-5E57-E148-9718-02DFE392B20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63319162-DB26-8E42-AD56-06E9E6F1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2133600"/>
            <a:ext cx="2430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8" name="Text Box 5">
            <a:extLst>
              <a:ext uri="{FF2B5EF4-FFF2-40B4-BE49-F238E27FC236}">
                <a16:creationId xmlns:a16="http://schemas.microsoft.com/office/drawing/2014/main" id="{B02EAE64-5FCB-DF46-A5C5-D7BBD1FF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 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5841CA42-6278-9C4B-9878-36ED147A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26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014E18DF-0501-294C-8B15-25572774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0191A44-154D-0D40-A166-97A1A45B3FD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B08CF2D0-18CF-7849-9E46-B9E007C6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Lenguaje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Marino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A9EE8E2A-9D6F-964D-9CBC-579FABBB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724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Una </a:t>
            </a:r>
            <a:r>
              <a:rPr lang="es-PR" altLang="en-US" sz="3200" b="1">
                <a:solidFill>
                  <a:srgbClr val="000066"/>
                </a:solidFill>
              </a:rPr>
              <a:t>Embarcación</a:t>
            </a:r>
            <a:r>
              <a:rPr lang="en-US" altLang="en-US" sz="3200" b="1">
                <a:solidFill>
                  <a:srgbClr val="000066"/>
                </a:solidFill>
              </a:rPr>
              <a:t> es: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Cualquier cosa usada en el agua para el transporte</a:t>
            </a:r>
          </a:p>
          <a:p>
            <a:pPr lvl="1"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Ej. Balsa, yola,  Inflable, Motora </a:t>
            </a:r>
            <a:r>
              <a:rPr lang="es-PR" altLang="en-US" sz="2800" b="1">
                <a:solidFill>
                  <a:srgbClr val="000066"/>
                </a:solidFill>
              </a:rPr>
              <a:t>Acuática, </a:t>
            </a:r>
            <a:r>
              <a:rPr lang="en-US" altLang="en-US" sz="2800" b="1">
                <a:solidFill>
                  <a:srgbClr val="000066"/>
                </a:solidFill>
              </a:rPr>
              <a:t>Tabla, etc.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1DC2BEEA-26CD-144A-AE52-40ED4CDC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EC87A9D7-46B0-154D-84CF-067AC221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924425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Rectangle 7">
            <a:extLst>
              <a:ext uri="{FF2B5EF4-FFF2-40B4-BE49-F238E27FC236}">
                <a16:creationId xmlns:a16="http://schemas.microsoft.com/office/drawing/2014/main" id="{F694E9D4-88AA-7644-8310-7AB478D2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19200"/>
            <a:ext cx="152400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A095E6A5-371D-894F-84F1-A3BAE3BE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933950"/>
            <a:ext cx="152400" cy="15430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1274" name="Rectangle 9">
            <a:extLst>
              <a:ext uri="{FF2B5EF4-FFF2-40B4-BE49-F238E27FC236}">
                <a16:creationId xmlns:a16="http://schemas.microsoft.com/office/drawing/2014/main" id="{33BCC06F-A4F1-7346-AD49-ED2CB488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7275"/>
            <a:ext cx="4876800" cy="1333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>
            <a:extLst>
              <a:ext uri="{FF2B5EF4-FFF2-40B4-BE49-F238E27FC236}">
                <a16:creationId xmlns:a16="http://schemas.microsoft.com/office/drawing/2014/main" id="{CAD940DF-AF00-E148-BB55-9EAC90860F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281488"/>
          <a:ext cx="2286000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042100" imgH="30797500" progId="">
                  <p:embed/>
                </p:oleObj>
              </mc:Choice>
              <mc:Fallback>
                <p:oleObj r:id="rId3" imgW="32042100" imgH="307975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81488"/>
                        <a:ext cx="2286000" cy="1966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>
            <a:extLst>
              <a:ext uri="{FF2B5EF4-FFF2-40B4-BE49-F238E27FC236}">
                <a16:creationId xmlns:a16="http://schemas.microsoft.com/office/drawing/2014/main" id="{5FE25AC7-65A4-9241-A036-E187631D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Lenguaje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Marino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354A867B-EFEC-3E49-B5B6-0014ED0E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86868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</a:t>
            </a:r>
            <a:r>
              <a:rPr lang="es-PR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mayoría proviene del tiempos </a:t>
            </a:r>
            <a:r>
              <a:rPr lang="es-PR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antaños</a:t>
            </a:r>
            <a:endParaRPr lang="es-PR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timón Noruego se llamaba “STJORN” (se pronuncia “</a:t>
            </a:r>
            <a:r>
              <a:rPr lang="es-PR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starn</a:t>
            </a:r>
            <a:r>
              <a:rPr lang="es-PR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”)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del “STJORN” era a la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derecha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–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mirando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hacia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frente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Así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lado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derecho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se</a:t>
            </a:r>
          </a:p>
          <a:p>
            <a:pPr marL="339725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convierte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“STARBOARD”</a:t>
            </a:r>
          </a:p>
          <a:p>
            <a:pPr marL="339725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o sea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estribor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51CF52D0-F431-1C49-9EAD-13E64940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77DC1B-78F2-9840-BE49-7AE32A31925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9" name="TextBox 5">
            <a:extLst>
              <a:ext uri="{FF2B5EF4-FFF2-40B4-BE49-F238E27FC236}">
                <a16:creationId xmlns:a16="http://schemas.microsoft.com/office/drawing/2014/main" id="{BD5764CD-682F-4843-BCFA-480C8114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971800"/>
            <a:ext cx="236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ffi</a:t>
            </a:r>
            <a:endParaRPr lang="es-PR" altLang="en-US"/>
          </a:p>
        </p:txBody>
      </p:sp>
      <p:sp>
        <p:nvSpPr>
          <p:cNvPr id="3080" name="TextBox 7">
            <a:extLst>
              <a:ext uri="{FF2B5EF4-FFF2-40B4-BE49-F238E27FC236}">
                <a16:creationId xmlns:a16="http://schemas.microsoft.com/office/drawing/2014/main" id="{469D2EE6-B131-A141-804C-C37F17B1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657600"/>
            <a:ext cx="6858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tx1"/>
                </a:solidFill>
              </a:rPr>
              <a:t>Figurón o mascarón</a:t>
            </a:r>
            <a:endParaRPr lang="es-PR" altLang="en-US" sz="900">
              <a:solidFill>
                <a:schemeClr val="tx1"/>
              </a:solidFill>
            </a:endParaRPr>
          </a:p>
        </p:txBody>
      </p:sp>
      <p:cxnSp>
        <p:nvCxnSpPr>
          <p:cNvPr id="3081" name="Straight Arrow Connector 9">
            <a:extLst>
              <a:ext uri="{FF2B5EF4-FFF2-40B4-BE49-F238E27FC236}">
                <a16:creationId xmlns:a16="http://schemas.microsoft.com/office/drawing/2014/main" id="{F8638F44-6137-6F43-B560-E2DE173FFA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7600" y="4038600"/>
            <a:ext cx="457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">
            <a:extLst>
              <a:ext uri="{FF2B5EF4-FFF2-40B4-BE49-F238E27FC236}">
                <a16:creationId xmlns:a16="http://schemas.microsoft.com/office/drawing/2014/main" id="{D2F781F5-71F8-5847-8CC6-DC02A817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Práctica 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Estudiantil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4DF245B-7919-2848-8420-A08867C8B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7162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s-PR" altLang="en-US" sz="2800" b="1">
                <a:solidFill>
                  <a:srgbClr val="000066"/>
                </a:solidFill>
              </a:rPr>
              <a:t>Que está mal en esta imagen</a:t>
            </a:r>
            <a:r>
              <a:rPr lang="en-US" altLang="en-US" sz="2800" b="1">
                <a:solidFill>
                  <a:srgbClr val="000066"/>
                </a:solidFill>
              </a:rPr>
              <a:t>?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s-PR" altLang="en-US" sz="2800" b="1">
                <a:solidFill>
                  <a:srgbClr val="000066"/>
                </a:solidFill>
              </a:rPr>
              <a:t>En que dirección va la embarcación?  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s-PR" altLang="en-US" sz="2800" b="1">
                <a:solidFill>
                  <a:srgbClr val="000066"/>
                </a:solidFill>
              </a:rPr>
              <a:t>Donde está la proa (bow)?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s-PR" altLang="en-US" sz="2800" b="1">
                <a:solidFill>
                  <a:srgbClr val="000066"/>
                </a:solidFill>
              </a:rPr>
              <a:t>Está el timón en la proa (Bow) o en la popa (stern)?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</a:rPr>
              <a:t>!Debe de estar en la popa!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s-PR" altLang="en-US" sz="2800" b="1">
                <a:solidFill>
                  <a:srgbClr val="000066"/>
                </a:solidFill>
                <a:latin typeface="Arial Black" panose="020B0604020202020204" pitchFamily="34" charset="0"/>
              </a:rPr>
              <a:t>¿</a:t>
            </a:r>
            <a:r>
              <a:rPr lang="es-PR" altLang="en-US" sz="2800" b="1">
                <a:solidFill>
                  <a:srgbClr val="000066"/>
                </a:solidFill>
              </a:rPr>
              <a:t>Cual es la dirección del viento?</a:t>
            </a:r>
          </a:p>
        </p:txBody>
      </p:sp>
      <p:sp>
        <p:nvSpPr>
          <p:cNvPr id="4102" name="Text Box 3">
            <a:extLst>
              <a:ext uri="{FF2B5EF4-FFF2-40B4-BE49-F238E27FC236}">
                <a16:creationId xmlns:a16="http://schemas.microsoft.com/office/drawing/2014/main" id="{5D0CAE4A-FF1E-9644-A1C8-2946890F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A0FA4F-F8AC-C946-AF55-DA4C35AA2FA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51E926EE-3B8A-0640-97B1-DFBD890B3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748088"/>
          <a:ext cx="2667000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042100" imgH="30797500" progId="">
                  <p:embed/>
                </p:oleObj>
              </mc:Choice>
              <mc:Fallback>
                <p:oleObj r:id="rId3" imgW="32042100" imgH="30797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748088"/>
                        <a:ext cx="2667000" cy="25638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EEF8286E-BDBC-A941-8BBB-1660DACD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D9CC5C-760F-924B-A32E-E24AE0EC3AB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7BF6C74-2BEC-9A4E-B7E5-4C41A806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19200"/>
            <a:ext cx="5257800" cy="5181600"/>
          </a:xfrm>
          <a:prstGeom prst="rect">
            <a:avLst/>
          </a:prstGeom>
          <a:solidFill>
            <a:srgbClr val="B1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D0A10B01-5351-2B46-8B95-ED144D4D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2578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57B34F10-3C25-A64D-9941-4915BD27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-31750"/>
            <a:ext cx="800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Boaters Language </a:t>
            </a: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(Lenguaje Marino)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679C748-A0B2-1B4C-86CD-481077B33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1148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Bow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Proa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Abeam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s-PR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 el través)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Starboard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estribor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s-PR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Athwartship</a:t>
            </a:r>
            <a:endParaRPr lang="es-PR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6550" eaLnBrk="1" hangingPunct="1">
              <a:spcBef>
                <a:spcPts val="5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(de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banda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banda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,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manga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Port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babor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Stern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popa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Transom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Espejo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popa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3EF486FF-1AC2-F64E-BB39-39B34F1DD1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0" y="1219200"/>
            <a:ext cx="762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2E6AEA1-8E14-C949-AE60-EFE4D313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FED745-5169-F041-A872-56163A74027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F379EA6-8034-2445-AEF7-04680364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19200"/>
            <a:ext cx="5943600" cy="5181600"/>
          </a:xfrm>
          <a:prstGeom prst="rect">
            <a:avLst/>
          </a:prstGeom>
          <a:solidFill>
            <a:srgbClr val="B1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2143DA46-3905-4B4A-95B6-3B4A9FFD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6019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2C54B3CC-0769-644A-8008-A88976D6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Boaters Language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95A4B58-EC0E-AD4F-B2CC-E4ACA292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43075"/>
            <a:ext cx="2590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Forward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(hacia proa)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Aft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(a popa)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Ahead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(adelante)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Astern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(a popa)</a:t>
            </a:r>
          </a:p>
          <a:p>
            <a:pPr marL="339725" indent="-336550" eaLnBrk="1" hangingPunct="1">
              <a:spcBef>
                <a:spcPts val="5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0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C21572B8-A2DC-2841-A9DD-80D2F852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34674</TotalTime>
  <Words>1435</Words>
  <Application>Microsoft Office PowerPoint</Application>
  <PresentationFormat>On-screen Show (4:3)</PresentationFormat>
  <Paragraphs>460</Paragraphs>
  <Slides>49</Slides>
  <Notes>49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Arial Narrow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</dc:creator>
  <cp:lastModifiedBy>S</cp:lastModifiedBy>
  <cp:revision>41</cp:revision>
  <cp:lastPrinted>2016-09-07T14:45:08Z</cp:lastPrinted>
  <dcterms:created xsi:type="dcterms:W3CDTF">2014-03-15T20:10:40Z</dcterms:created>
  <dcterms:modified xsi:type="dcterms:W3CDTF">2021-02-22T19:35:45Z</dcterms:modified>
</cp:coreProperties>
</file>